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3" r:id="rId4"/>
    <p:sldId id="271" r:id="rId5"/>
    <p:sldId id="285" r:id="rId6"/>
    <p:sldId id="287" r:id="rId7"/>
    <p:sldId id="286" r:id="rId8"/>
    <p:sldId id="260" r:id="rId9"/>
    <p:sldId id="264" r:id="rId10"/>
    <p:sldId id="288" r:id="rId11"/>
    <p:sldId id="289" r:id="rId12"/>
    <p:sldId id="265" r:id="rId13"/>
    <p:sldId id="266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7" r:id="rId22"/>
    <p:sldId id="284" r:id="rId23"/>
    <p:sldId id="299" r:id="rId24"/>
    <p:sldId id="298" r:id="rId25"/>
    <p:sldId id="297" r:id="rId26"/>
    <p:sldId id="300" r:id="rId27"/>
    <p:sldId id="302" r:id="rId28"/>
    <p:sldId id="301" r:id="rId29"/>
    <p:sldId id="303" r:id="rId30"/>
    <p:sldId id="304" r:id="rId31"/>
    <p:sldId id="305" r:id="rId32"/>
    <p:sldId id="306" r:id="rId33"/>
    <p:sldId id="269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1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CF"/>
    <a:srgbClr val="5E6F64"/>
    <a:srgbClr val="BA7967"/>
    <a:srgbClr val="9DBEB9"/>
    <a:srgbClr val="194350"/>
    <a:srgbClr val="FF8882"/>
    <a:srgbClr val="FCF8F3"/>
    <a:srgbClr val="698474"/>
    <a:srgbClr val="FFD3B6"/>
    <a:srgbClr val="FFA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2574" autoAdjust="0"/>
  </p:normalViewPr>
  <p:slideViewPr>
    <p:cSldViewPr snapToGrid="0">
      <p:cViewPr varScale="1">
        <p:scale>
          <a:sx n="80" d="100"/>
          <a:sy n="80" d="100"/>
        </p:scale>
        <p:origin x="68" y="1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6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0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2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2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8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8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5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A796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2021. 07. 12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596430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663C79-8910-4C9A-A0E0-0F4A3F748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C915F7-D0E7-4B3C-B59A-21CD77A0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E06662-73F8-464B-9BE1-35A85FEBA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77B541-AB58-43D3-9159-37AB60A75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9EFD37-FB4C-4B03-92B4-4D0FEE0F7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7F14EF-72DA-4EB3-9C2A-B22F54B0F831}"/>
              </a:ext>
            </a:extLst>
          </p:cNvPr>
          <p:cNvGrpSpPr/>
          <p:nvPr/>
        </p:nvGrpSpPr>
        <p:grpSpPr>
          <a:xfrm>
            <a:off x="8706497" y="348445"/>
            <a:ext cx="3359154" cy="6288518"/>
            <a:chOff x="4076700" y="14287"/>
            <a:chExt cx="3359154" cy="61874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4D7450-313A-4FB6-92F1-A1BD8570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700" y="14287"/>
              <a:ext cx="3359154" cy="5680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979426-32D5-4F65-A801-7525AC343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700" y="5694744"/>
              <a:ext cx="3359154" cy="5070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4C27DC-30D8-4F7F-9C38-3B7D008E696C}"/>
              </a:ext>
            </a:extLst>
          </p:cNvPr>
          <p:cNvSpPr txBox="1"/>
          <p:nvPr/>
        </p:nvSpPr>
        <p:spPr>
          <a:xfrm>
            <a:off x="126348" y="918240"/>
            <a:ext cx="8580149" cy="606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앞에서 언급한 방법은 투시 영상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perspective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images)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만 다룬다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[32] 360° H-FOV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영상에서 레이아웃을 추정할 것을 제안한다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이들은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OM, GC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객체 상호 작용을 기반으로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감지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가설 생성 및 점수화 가설을 이전 방법으로 확장하고 모든 가설을 파노라마에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OM, GC,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 및 객체 방향을 사용하여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재구성한다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[29]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수퍼픽셀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superpixels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맨해튼 정렬 선분을 특징으로 사용하고 제약 조건 그래프를 통해 문제를 공식화한다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방법은 보다 기하학적 및 의미적 특징을 사용하는 유사한 접근방식을 따른다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접근법은 이미지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그라데이션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파노라마 또는 다중 파노라마 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평면도를 복구하려고 시도한다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방법은 레이아웃 추정을 개선하기 위해 심층 네트워크에 더 많이 의존한다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이들 대부분은 밀도가 높은 예측 모델을 활용하여 각 픽셀에 대한 기하학적 또는 의미적 레이블을 분류한다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이미지의 경우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일반적인 방법은 경계 확률도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[19, 23],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등급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[33, 23],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표면 등급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[4, 15]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코너 키포인트 열지도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예측하는 것이다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 조밀도 맵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(predicted dense map)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후처리하여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레이아웃을 생성할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기반 레이아웃 추정을 위해 몇 가지 딥 러닝 방법이 개발되었다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파노라마에서 직접 코너 확률도와 경계도를 예측한다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훈련 및 평가를 위해 주석이 달린 레이아웃으로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확장한다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심층 네트워크를 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테스트하는 동안 예측된 원근 경계 지도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(predicted perspective boundary maps)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파노라마에 연결하고 기하학적 단서와 결합하여 레이아웃을 추론한다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개의 동시 작업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정육면체 형태에 국한되지 않는 일반 실모양을 생성할 수 있는 능력으로 개선된 정량적 결과를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기존의 등각도에서 본 표면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마스크와 투영된 바닥 및 천장 뷰를 결합한다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 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등각 이미지에 특화된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커널을 제안한다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28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4D0F15-9BCE-4B55-8AB8-7F8EF73C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8" y="1722879"/>
            <a:ext cx="4000500" cy="3990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E7A3-3317-43AF-87EF-200CBEC90857}"/>
              </a:ext>
            </a:extLst>
          </p:cNvPr>
          <p:cNvSpPr txBox="1"/>
          <p:nvPr/>
        </p:nvSpPr>
        <p:spPr>
          <a:xfrm>
            <a:off x="4426358" y="1610866"/>
            <a:ext cx="7569844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신경망을 사용하여 레이아웃 추정을 위해 조밀한 예측을 수행하는 기존의 모든 방법과 달리 정렬된 파노라마 이미지의 속성을 활용하여 바닥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벽과 천장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경계의 위치와 등각 이미지의 각 열에 대한 벽면 경계의 존재를 예측한다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 모델은 이미지의 각 열에 대해 세 개의 값만 생성하므로 모델의 출력 크기가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출력 표현은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유사하지만 동적 베이지안 네트워크를 사용하여 투시 이미지의 각 열에 대해 바닥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 경계만 예측한다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작업은 심층 신경망을 사용하여 파노라마를 처리하고 바닥 벽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벽 및 벽면 경계를 인식할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동일한 작업에 대한 기존 작업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[36, 9, 30, 8]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전체 이미지에 대해 밀도가 높은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학습하는 반면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모델은 각 이미지 열에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값만 예측한다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정제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refinement steps)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동일한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시간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반복 구조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(recurrent structure)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모방한다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시간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(time step)"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몇 개의 이미지 열에 걸쳐 결과를 추정한다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FFDEC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63B25-5F75-41DA-884B-9A39E6953D73}"/>
              </a:ext>
            </a:extLst>
          </p:cNvPr>
          <p:cNvSpPr/>
          <p:nvPr/>
        </p:nvSpPr>
        <p:spPr>
          <a:xfrm>
            <a:off x="277077" y="1722878"/>
            <a:ext cx="4000500" cy="94745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21FCD-7724-417D-9097-19C3939E24D6}"/>
              </a:ext>
            </a:extLst>
          </p:cNvPr>
          <p:cNvSpPr/>
          <p:nvPr/>
        </p:nvSpPr>
        <p:spPr>
          <a:xfrm>
            <a:off x="277077" y="2670332"/>
            <a:ext cx="1806366" cy="22333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0A6582-2E70-4034-B3A1-33C28E436022}"/>
              </a:ext>
            </a:extLst>
          </p:cNvPr>
          <p:cNvSpPr/>
          <p:nvPr/>
        </p:nvSpPr>
        <p:spPr>
          <a:xfrm>
            <a:off x="277077" y="3916887"/>
            <a:ext cx="4000500" cy="4004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7D6B-2B14-4C82-93D1-1397E59536EB}"/>
              </a:ext>
            </a:extLst>
          </p:cNvPr>
          <p:cNvSpPr/>
          <p:nvPr/>
        </p:nvSpPr>
        <p:spPr>
          <a:xfrm>
            <a:off x="277077" y="4317357"/>
            <a:ext cx="648898" cy="1967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AEFB83-8448-4CE7-AA7E-0527D32B645D}"/>
              </a:ext>
            </a:extLst>
          </p:cNvPr>
          <p:cNvSpPr/>
          <p:nvPr/>
        </p:nvSpPr>
        <p:spPr>
          <a:xfrm>
            <a:off x="3496767" y="3720117"/>
            <a:ext cx="780809" cy="1967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4E3EC9-87CB-4644-8BA2-55C1B84C8587}"/>
              </a:ext>
            </a:extLst>
          </p:cNvPr>
          <p:cNvSpPr/>
          <p:nvPr/>
        </p:nvSpPr>
        <p:spPr>
          <a:xfrm>
            <a:off x="310828" y="5069711"/>
            <a:ext cx="3966748" cy="64414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30D09-FD38-4DDE-A0FD-2A45BDE4DE47}"/>
              </a:ext>
            </a:extLst>
          </p:cNvPr>
          <p:cNvSpPr/>
          <p:nvPr/>
        </p:nvSpPr>
        <p:spPr>
          <a:xfrm>
            <a:off x="1180260" y="4884516"/>
            <a:ext cx="3097316" cy="18694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7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984716" y="4108349"/>
            <a:ext cx="284527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</a:t>
            </a:r>
            <a:r>
              <a:rPr lang="en-US" altLang="ko-KR" sz="12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HorizonNet</a:t>
            </a:r>
            <a:endParaRPr lang="en-US" altLang="ko-KR" sz="1200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Post-processing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</a:t>
            </a:r>
            <a:r>
              <a:rPr lang="en-US" altLang="ko-KR" sz="12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Data Augmentation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C556-95DA-416F-B05D-4A80D24BF9E6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9F5135-C68E-455C-A515-7B39C256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D1E9DC-D571-431D-A462-505E5B58D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1237AB-D0B6-441C-80F9-40AAED58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CFA094-87D7-41D3-B26B-5B23DE27B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2F5259-D961-489C-97ED-FDF09F7B1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AA7F0B-058E-4597-9029-30B87F1703B6}"/>
              </a:ext>
            </a:extLst>
          </p:cNvPr>
          <p:cNvGrpSpPr/>
          <p:nvPr/>
        </p:nvGrpSpPr>
        <p:grpSpPr>
          <a:xfrm>
            <a:off x="387418" y="1296771"/>
            <a:ext cx="3640726" cy="4909297"/>
            <a:chOff x="793429" y="361237"/>
            <a:chExt cx="2794104" cy="40265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871B9E-1AA6-4B91-80BC-5809F816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432" y="361237"/>
              <a:ext cx="2787801" cy="320564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FE8929-457C-41D9-BF23-B9BF51A6B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9" r="920"/>
            <a:stretch/>
          </p:blipFill>
          <p:spPr>
            <a:xfrm>
              <a:off x="793429" y="3538461"/>
              <a:ext cx="2794104" cy="8493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839A5F-91B8-4FEF-8054-A82614082FC5}"/>
              </a:ext>
            </a:extLst>
          </p:cNvPr>
          <p:cNvSpPr txBox="1"/>
          <p:nvPr/>
        </p:nvSpPr>
        <p:spPr>
          <a:xfrm>
            <a:off x="4234738" y="1202896"/>
            <a:ext cx="7569840" cy="4910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방식의 목표는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360° HFOV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포함하는 파노라마 이미지에서 맨해튼 객실 레이아웃을 추정하는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딥 러닝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[4, 9, 7, 15, 19, 23,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 레이아웃 추정을 위한 기존의 밀도 예측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목표 출력 크기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= 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달리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경계를 회귀하고 각 이미지 열에 대한 코너를 분류하는 것으로 문제를 공식화한다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목표 출력 크기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= O(W).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O(W)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목표 예측을 위해 훈련된 제안된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 제시되어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출력에서 레이아웃을 도출하기 위해 간단하지만 빠르고 효과적인 사후 처리 절차를 소개한다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축을 따라 이미지와 지상 실측 자료 레이아웃을 확장하여 즉석에서 효과적으로 훈련 데이터를 증강하는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소개한다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교육 및 테스트 영상은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언급된 파노라마 영상 정렬 알고리즘에 의해 사전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등각 투영 하에서 벽면 경계가 수직선이라는 정렬된 파노라마의 특성을 이용한다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경계 끝점에 대해 각각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두 개 대신 한 개의 값만 사용하여 벽면 경계의 열 위치를 나타낼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3.1.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특징 추출기와 반복 신경망을 구성하는 네트워크 개요를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 × 512 × 1024(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채널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너비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크기의 단일 파노라마 이미지를 입력으로 받아들인다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CC43A-1132-494E-A4D9-7234B51B528A}"/>
              </a:ext>
            </a:extLst>
          </p:cNvPr>
          <p:cNvSpPr/>
          <p:nvPr/>
        </p:nvSpPr>
        <p:spPr>
          <a:xfrm>
            <a:off x="387418" y="1659006"/>
            <a:ext cx="3632513" cy="29711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B84FE1-A328-444F-A07A-491C46C828D9}"/>
              </a:ext>
            </a:extLst>
          </p:cNvPr>
          <p:cNvSpPr/>
          <p:nvPr/>
        </p:nvSpPr>
        <p:spPr>
          <a:xfrm>
            <a:off x="387418" y="2819885"/>
            <a:ext cx="3632513" cy="114230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36CE05-FE91-4D20-8C28-AACF5E2535E0}"/>
              </a:ext>
            </a:extLst>
          </p:cNvPr>
          <p:cNvSpPr/>
          <p:nvPr/>
        </p:nvSpPr>
        <p:spPr>
          <a:xfrm>
            <a:off x="379210" y="4326335"/>
            <a:ext cx="3632512" cy="84421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C2031D-8C5D-425F-A694-34C60FF22050}"/>
              </a:ext>
            </a:extLst>
          </p:cNvPr>
          <p:cNvSpPr/>
          <p:nvPr/>
        </p:nvSpPr>
        <p:spPr>
          <a:xfrm>
            <a:off x="379210" y="1953716"/>
            <a:ext cx="433524" cy="15586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806BEE-E755-456E-B9CA-1D5D44FA56D2}"/>
              </a:ext>
            </a:extLst>
          </p:cNvPr>
          <p:cNvSpPr/>
          <p:nvPr/>
        </p:nvSpPr>
        <p:spPr>
          <a:xfrm>
            <a:off x="3402957" y="2600961"/>
            <a:ext cx="608765" cy="22962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2D973-914E-4E7E-9165-2105956BB770}"/>
              </a:ext>
            </a:extLst>
          </p:cNvPr>
          <p:cNvSpPr/>
          <p:nvPr/>
        </p:nvSpPr>
        <p:spPr>
          <a:xfrm>
            <a:off x="379209" y="5488520"/>
            <a:ext cx="3632513" cy="69042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370D59-C29D-45D9-9272-D3828F83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90" y="1296771"/>
            <a:ext cx="3191109" cy="4909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4EA54-9FE0-47BA-911F-0FDA11E1C997}"/>
                  </a:ext>
                </a:extLst>
              </p:cNvPr>
              <p:cNvSpPr txBox="1"/>
              <p:nvPr/>
            </p:nvSpPr>
            <p:spPr>
              <a:xfrm>
                <a:off x="3487349" y="349318"/>
                <a:ext cx="8317233" cy="6217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표현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 출력 크기는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1 × 1024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표시된 것처럼 세 개의 출력 채널 중 두 개는 각 이미지 칼럼의 천장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바닥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위치를 나타내고 나머지 한 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존재를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[-π/2, π /2]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정규화된다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i="1" dirty="0">
                  <a:solidFill>
                    <a:srgbClr val="000000"/>
                  </a:solidFill>
                  <a:latin typeface="Cambria Math" panose="02040503050406030204" pitchFamily="18" charset="0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i="1" dirty="0">
                  <a:solidFill>
                    <a:srgbClr val="000000"/>
                  </a:solidFill>
                  <a:latin typeface="Cambria Math" panose="02040503050406030204" pitchFamily="18" charset="0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0/1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레이블이 있는 이진 값 벡터로 정의하면 너무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희박해져서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검출할 수 없기 때문에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단순 입방체 레이아웃의 경우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아닌 값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중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번째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열을 나타내고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dx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번째 열부터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경계가 존재하는 가장 가까운 열까지의 거리이며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상수이다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선택과 비교하여 우리 방법의 견고성을 확인하기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0.6, 0.8, 0.96, 0.99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시도했고 유사한 결과를 얻었다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따라서 모든 실험에 대해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 = 0.96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고수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표현을 사용하는 것의 한 가지 이점은 지배적인 배경의 영향을 덜 받는다는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경계와 모서리의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이미지 표현은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평활화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후에도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95%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영점 값이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표현은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구성 요소에 대한 예측이 단순히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실측값에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대한 회귀이기 때문에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배경을 도입하지 않는다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피크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배경비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(peak-background ratio)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2</m:t>
                        </m:r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𝑁</m:t>
                        </m:r>
                      </m:num>
                      <m:den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512</m:t>
                        </m:r>
                        <m:r>
                          <a:rPr lang="en-US" altLang="ko-KR" sz="110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1024</m:t>
                        </m:r>
                      </m:den>
                    </m:f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𝑁</m:t>
                        </m:r>
                      </m:num>
                      <m:den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1024</m:t>
                        </m:r>
                      </m:den>
                    </m:f>
                    <m:r>
                      <a:rPr lang="en-US" altLang="ko-KR" sz="110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5E6F64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변경한다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벽면 모서리 수이다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 표현은 또한 제로 우위 배경의 영향을 덜 받는다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이미지 출력에 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콤팩트 출력의 계산이 더 효율적이다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설명한 것처럼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표현에서 레이아웃을 복구하는 것은 간단하고 빠르고 효과적입니다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effectLst>
                    <a:outerShdw blurRad="50800" dist="38100" dir="2700000" algn="tl" rotWithShape="0">
                      <a:srgbClr val="FFDECF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4EA54-9FE0-47BA-911F-0FDA11E1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49" y="349318"/>
                <a:ext cx="8317233" cy="6217664"/>
              </a:xfrm>
              <a:prstGeom prst="rect">
                <a:avLst/>
              </a:prstGeom>
              <a:blipFill>
                <a:blip r:embed="rId5"/>
                <a:stretch>
                  <a:fillRect l="-73" r="-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49A1AD-40ED-4C74-8DE5-3B1896AFEB3D}"/>
              </a:ext>
            </a:extLst>
          </p:cNvPr>
          <p:cNvSpPr/>
          <p:nvPr/>
        </p:nvSpPr>
        <p:spPr>
          <a:xfrm>
            <a:off x="220289" y="4413722"/>
            <a:ext cx="3191109" cy="128242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4A711-6041-4DA0-AB82-3DBB1CADE1E7}"/>
              </a:ext>
            </a:extLst>
          </p:cNvPr>
          <p:cNvSpPr/>
          <p:nvPr/>
        </p:nvSpPr>
        <p:spPr>
          <a:xfrm>
            <a:off x="220290" y="1499355"/>
            <a:ext cx="3191109" cy="66281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7AC202-B61F-4E89-AE80-72BACF7CDD79}"/>
              </a:ext>
            </a:extLst>
          </p:cNvPr>
          <p:cNvSpPr/>
          <p:nvPr/>
        </p:nvSpPr>
        <p:spPr>
          <a:xfrm>
            <a:off x="220289" y="5849051"/>
            <a:ext cx="3191109" cy="35701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D7403F-5455-47C2-AB69-021EA9C86A22}"/>
              </a:ext>
            </a:extLst>
          </p:cNvPr>
          <p:cNvSpPr/>
          <p:nvPr/>
        </p:nvSpPr>
        <p:spPr>
          <a:xfrm>
            <a:off x="220291" y="2162175"/>
            <a:ext cx="941760" cy="12742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B8E698-FAD3-42EC-8BA2-FA14B39AAAAF}"/>
              </a:ext>
            </a:extLst>
          </p:cNvPr>
          <p:cNvSpPr/>
          <p:nvPr/>
        </p:nvSpPr>
        <p:spPr>
          <a:xfrm>
            <a:off x="1850209" y="1359818"/>
            <a:ext cx="1561190" cy="13953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B0A22-604B-4C13-B415-5E3D3EA21A74}"/>
              </a:ext>
            </a:extLst>
          </p:cNvPr>
          <p:cNvSpPr/>
          <p:nvPr/>
        </p:nvSpPr>
        <p:spPr>
          <a:xfrm>
            <a:off x="220289" y="5696150"/>
            <a:ext cx="2766751" cy="15290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E5F913-BD2F-4BB9-A2E8-620FE1925ABF}"/>
              </a:ext>
            </a:extLst>
          </p:cNvPr>
          <p:cNvSpPr/>
          <p:nvPr/>
        </p:nvSpPr>
        <p:spPr>
          <a:xfrm>
            <a:off x="2987039" y="5696649"/>
            <a:ext cx="424359" cy="15240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9FA4CE-226C-4765-8788-AAA1DF0F967F}"/>
              </a:ext>
            </a:extLst>
          </p:cNvPr>
          <p:cNvSpPr/>
          <p:nvPr/>
        </p:nvSpPr>
        <p:spPr>
          <a:xfrm>
            <a:off x="220288" y="3760525"/>
            <a:ext cx="3191109" cy="15137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8BBE3C-05DA-4486-B712-519D90248476}"/>
              </a:ext>
            </a:extLst>
          </p:cNvPr>
          <p:cNvSpPr/>
          <p:nvPr/>
        </p:nvSpPr>
        <p:spPr>
          <a:xfrm>
            <a:off x="220287" y="3911904"/>
            <a:ext cx="1710113" cy="15137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CBE794-4A5D-4B0E-BA82-2DAA02B8C8E0}"/>
              </a:ext>
            </a:extLst>
          </p:cNvPr>
          <p:cNvSpPr/>
          <p:nvPr/>
        </p:nvSpPr>
        <p:spPr>
          <a:xfrm>
            <a:off x="3098799" y="3599523"/>
            <a:ext cx="312597" cy="16050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5D6EE2-228B-42BC-9F8B-F8B9497F44C7}"/>
              </a:ext>
            </a:extLst>
          </p:cNvPr>
          <p:cNvSpPr/>
          <p:nvPr/>
        </p:nvSpPr>
        <p:spPr>
          <a:xfrm>
            <a:off x="2011680" y="4228349"/>
            <a:ext cx="1399715" cy="1830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2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2BDD5D-858B-45F8-85C0-C54462E672F3}"/>
                  </a:ext>
                </a:extLst>
              </p:cNvPr>
              <p:cNvSpPr txBox="1"/>
              <p:nvPr/>
            </p:nvSpPr>
            <p:spPr>
              <a:xfrm>
                <a:off x="3785483" y="1908581"/>
                <a:ext cx="8142117" cy="4402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기능 </a:t>
                </a:r>
                <a:r>
                  <a:rPr lang="ko-KR" altLang="en-US" sz="12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추출기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기능 추출기로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블록 출력은 이전 블록에 비해 절반의 공간 해상도를 갖는다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Low-level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및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high-level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기능을 모두 캡처하기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블록에는 채널 수와 높이가 각각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8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(= 2×2×2)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(= 4×2×2)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감소되는 일련의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레이어가 포함되어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구체적으로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블록은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× 1, 2 × 1, 2 × 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커널 크기 및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stride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가진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레이어를 포함하고 있으며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컨벤션 이후의 채널 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배수로 감소된다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레이어에서 추출된 모든 형상은 동일한 너비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256(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입력 이미지 폭의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1/4)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업샘플링되고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동일한 높이로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 연결된 형상 지도는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 × 1 × 256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컨벤션 이후의 활성화 함수는 우리가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시그모이드를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사용하는 최종 층과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항등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함수를 제외하고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더 깊은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ResNet-101,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이후의 다양한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레이어의 설계 및 이미지 폭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포함하여 형상 추출기에 대한 다양한 설정을 시도했고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결과가 유사하다는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우리는 더 단순하고 계산적으로 효율적인 설정을 고수한다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2BDD5D-858B-45F8-85C0-C54462E6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83" y="1908581"/>
                <a:ext cx="8142117" cy="4402359"/>
              </a:xfrm>
              <a:prstGeom prst="rect">
                <a:avLst/>
              </a:prstGeom>
              <a:blipFill>
                <a:blip r:embed="rId4"/>
                <a:stretch>
                  <a:fillRect l="-75" r="-299" b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5C327E80-EA70-4059-9943-56FD3895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0" y="2438400"/>
            <a:ext cx="3285915" cy="3596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01A25-280A-48C7-8953-8300CFD3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2600"/>
            <a:ext cx="5648960" cy="21116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B4893-38A5-4794-8024-5E6A52534B19}"/>
              </a:ext>
            </a:extLst>
          </p:cNvPr>
          <p:cNvSpPr/>
          <p:nvPr/>
        </p:nvSpPr>
        <p:spPr>
          <a:xfrm>
            <a:off x="1402080" y="2438401"/>
            <a:ext cx="2148235" cy="16837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1F912-BF9A-42AF-8A1A-14CE0338632F}"/>
              </a:ext>
            </a:extLst>
          </p:cNvPr>
          <p:cNvSpPr/>
          <p:nvPr/>
        </p:nvSpPr>
        <p:spPr>
          <a:xfrm>
            <a:off x="264400" y="2586855"/>
            <a:ext cx="823159" cy="16837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2A2DC2-0987-49EF-BF68-49A50A2840BE}"/>
              </a:ext>
            </a:extLst>
          </p:cNvPr>
          <p:cNvSpPr/>
          <p:nvPr/>
        </p:nvSpPr>
        <p:spPr>
          <a:xfrm>
            <a:off x="264400" y="4695827"/>
            <a:ext cx="3285915" cy="36385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D6D04C-ECBE-457A-8F99-958822B5F011}"/>
              </a:ext>
            </a:extLst>
          </p:cNvPr>
          <p:cNvSpPr/>
          <p:nvPr/>
        </p:nvSpPr>
        <p:spPr>
          <a:xfrm>
            <a:off x="264400" y="5059681"/>
            <a:ext cx="823159" cy="14223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43E4C1-9A2F-4748-A3B5-2ACF5FD0A193}"/>
              </a:ext>
            </a:extLst>
          </p:cNvPr>
          <p:cNvSpPr/>
          <p:nvPr/>
        </p:nvSpPr>
        <p:spPr>
          <a:xfrm>
            <a:off x="3251200" y="4553587"/>
            <a:ext cx="299115" cy="14223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0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2E0B12-B5BA-4A2E-9581-9F5E17815543}"/>
              </a:ext>
            </a:extLst>
          </p:cNvPr>
          <p:cNvGrpSpPr/>
          <p:nvPr/>
        </p:nvGrpSpPr>
        <p:grpSpPr>
          <a:xfrm>
            <a:off x="172438" y="2821516"/>
            <a:ext cx="3240301" cy="3243711"/>
            <a:chOff x="803417" y="2255729"/>
            <a:chExt cx="2046288" cy="20260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964A61-667E-42B5-BCA2-0580D02A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417" y="2255729"/>
              <a:ext cx="2046288" cy="19388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F3C7E2-3D23-4AB4-AAFB-4F451258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417" y="4194691"/>
              <a:ext cx="2013742" cy="8713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EB96794-CCE9-40C6-A429-600261CFC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601" y="282070"/>
            <a:ext cx="3347845" cy="2869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B6259-FF88-4BC8-AA1A-F6B77BC783FF}"/>
                  </a:ext>
                </a:extLst>
              </p:cNvPr>
              <p:cNvSpPr txBox="1"/>
              <p:nvPr/>
            </p:nvSpPr>
            <p:spPr>
              <a:xfrm>
                <a:off x="3472815" y="2658956"/>
                <a:ext cx="8012551" cy="391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글로벌 정보 수집을 위한 반복 신경 네트워크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신경망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(RNN)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순차 데이터로부터 패턴과 장기적 의존성을 학습할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1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5E6F64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기하학적으로 말하면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방의 모든 구석은 다른 구석의 위치에서 대략 유추할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글로벌 정보와 장기적 의존성을 포착하기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기능을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직관적으로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RNN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아키텍처의 일종인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LSTM[13]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셀 상태의 다른 영역에 대한 예측에 대한 정보를 저장하기 때문에 전체 룸의 기하학적 패턴을 기반으로 폐색 영역을 정확하게 예측할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모형에서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열별로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열을 예측하는 데 사용됩니다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시퀀스 길이는 이미지 폭에 비례한다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실험에서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시간 단계당 하나의 열이 아닌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열에 대해 예측하므로 정확도 손실 없이 계산 시간이 더 적게 필요하다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왼쪽 및 오른쪽 인접과 관련이 있으므로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 [25]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채택하여 양쪽에서 정보를 캡처한다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표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있거나 없는 모델 간의 차이를 보여준다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B6259-FF88-4BC8-AA1A-F6B77BC7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15" y="2658956"/>
                <a:ext cx="8012551" cy="3914854"/>
              </a:xfrm>
              <a:prstGeom prst="rect">
                <a:avLst/>
              </a:prstGeom>
              <a:blipFill>
                <a:blip r:embed="rId7"/>
                <a:stretch>
                  <a:fillRect l="-76" r="-228" b="-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8CBEA4-1CCB-4160-A98D-5B4662C583CE}"/>
              </a:ext>
            </a:extLst>
          </p:cNvPr>
          <p:cNvSpPr/>
          <p:nvPr/>
        </p:nvSpPr>
        <p:spPr>
          <a:xfrm>
            <a:off x="172439" y="3151837"/>
            <a:ext cx="3238960" cy="668323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43A8E1-620F-4171-8A06-D76D194B902C}"/>
              </a:ext>
            </a:extLst>
          </p:cNvPr>
          <p:cNvSpPr/>
          <p:nvPr/>
        </p:nvSpPr>
        <p:spPr>
          <a:xfrm>
            <a:off x="170093" y="3993204"/>
            <a:ext cx="3238960" cy="49144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128D7E-CA0C-4AEF-BF64-D30245A7DA95}"/>
              </a:ext>
            </a:extLst>
          </p:cNvPr>
          <p:cNvSpPr/>
          <p:nvPr/>
        </p:nvSpPr>
        <p:spPr>
          <a:xfrm>
            <a:off x="172438" y="3816320"/>
            <a:ext cx="2326922" cy="17688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605FE5-2B88-4C98-B76D-1DB94D0F4035}"/>
              </a:ext>
            </a:extLst>
          </p:cNvPr>
          <p:cNvSpPr/>
          <p:nvPr/>
        </p:nvSpPr>
        <p:spPr>
          <a:xfrm>
            <a:off x="706634" y="2978793"/>
            <a:ext cx="2704765" cy="17285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21447F-329B-4326-B281-67097DD01594}"/>
              </a:ext>
            </a:extLst>
          </p:cNvPr>
          <p:cNvSpPr/>
          <p:nvPr/>
        </p:nvSpPr>
        <p:spPr>
          <a:xfrm>
            <a:off x="170093" y="4480101"/>
            <a:ext cx="3070948" cy="13949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9771C4-24C0-431E-B856-3D1E912948F2}"/>
              </a:ext>
            </a:extLst>
          </p:cNvPr>
          <p:cNvSpPr/>
          <p:nvPr/>
        </p:nvSpPr>
        <p:spPr>
          <a:xfrm>
            <a:off x="2499360" y="3816320"/>
            <a:ext cx="912039" cy="18368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3C15CE-DB0A-4C37-9603-AD1F3E47AC64}"/>
                  </a:ext>
                </a:extLst>
              </p:cNvPr>
              <p:cNvSpPr txBox="1"/>
              <p:nvPr/>
            </p:nvSpPr>
            <p:spPr>
              <a:xfrm>
                <a:off x="2727158" y="1250276"/>
                <a:ext cx="5718443" cy="1136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3: 1D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 자료 표시 시각화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벽면 경계의 존재 확률을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녹색 및 파란색으로 표시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각각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경계와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경계의 위치를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3C15CE-DB0A-4C37-9603-AD1F3E47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158" y="1250276"/>
                <a:ext cx="5718443" cy="1136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79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970F9-5CF7-4820-B97A-8E048E86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8" y="1296771"/>
            <a:ext cx="3443620" cy="4227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A60B9-067B-4A73-B7A8-6AF524BA5A84}"/>
                  </a:ext>
                </a:extLst>
              </p:cNvPr>
              <p:cNvSpPr txBox="1"/>
              <p:nvPr/>
            </p:nvSpPr>
            <p:spPr>
              <a:xfrm>
                <a:off x="4095553" y="1054752"/>
                <a:ext cx="7709029" cy="4503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다음과 같은 가정 하에서 직육면체에 국한되지 않는 일반 객실 레이아웃을 복구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교차하는 벽은 서로 수직이다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 World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가정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객실은 바닥과 천장이 평행한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 구조로 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iii)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카메라 높이는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따르며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1.6m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;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iv)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전처리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바닥면을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축에 직교한다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설명한 대로 심층 모델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원시 출력에는 각 이미지 열에 대한 레이아웃 정보가 포함되어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값은 해당 영상 열의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및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위치다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 이미지 열의 벽면 존재 확률을 나타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낸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및 천장 평면 복구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각 열에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b="0" i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FFDECF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FFDECF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해당 값을 사용하여 천장 바닥 거리를 투표할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가정된 카메라 높이를 기준으로 이미지에서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XYZ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위치로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투영할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모두 동일한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Y).</a:t>
                </a: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 벽 경계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동일한 영상 컬럼에서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동일한 </a:t>
                </a:r>
                <a:r>
                  <a:rPr lang="en-US" altLang="ko-KR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X, Z </a:t>
                </a:r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위치를 공유하므로 바닥과 천장 사이의 거리를 계산할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이미지 열에서 계산된 결과의 평균을 최종 바닥 천장 거리로 취한다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A60B9-067B-4A73-B7A8-6AF524BA5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53" y="1054752"/>
                <a:ext cx="7709029" cy="4503990"/>
              </a:xfrm>
              <a:prstGeom prst="rect">
                <a:avLst/>
              </a:prstGeom>
              <a:blipFill>
                <a:blip r:embed="rId5"/>
                <a:stretch>
                  <a:fillRect l="-79" b="-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ACA5132-2532-41C2-9670-B29BA4E5B6BB}"/>
              </a:ext>
            </a:extLst>
          </p:cNvPr>
          <p:cNvSpPr/>
          <p:nvPr/>
        </p:nvSpPr>
        <p:spPr>
          <a:xfrm>
            <a:off x="402484" y="1953958"/>
            <a:ext cx="3428554" cy="80779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D179B0-BA18-4F95-AE55-235282662353}"/>
              </a:ext>
            </a:extLst>
          </p:cNvPr>
          <p:cNvSpPr/>
          <p:nvPr/>
        </p:nvSpPr>
        <p:spPr>
          <a:xfrm>
            <a:off x="387418" y="3306747"/>
            <a:ext cx="3443620" cy="48420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A3903-AF57-41AF-8F8D-307BED78FFBA}"/>
              </a:ext>
            </a:extLst>
          </p:cNvPr>
          <p:cNvSpPr/>
          <p:nvPr/>
        </p:nvSpPr>
        <p:spPr>
          <a:xfrm>
            <a:off x="402484" y="5341001"/>
            <a:ext cx="3428554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C1D9E-B240-40CB-BAC7-F95EB0A0C4CC}"/>
              </a:ext>
            </a:extLst>
          </p:cNvPr>
          <p:cNvSpPr/>
          <p:nvPr/>
        </p:nvSpPr>
        <p:spPr>
          <a:xfrm>
            <a:off x="2552700" y="1771649"/>
            <a:ext cx="1278338" cy="18011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DE0155-3218-46D1-91D3-96804D316323}"/>
              </a:ext>
            </a:extLst>
          </p:cNvPr>
          <p:cNvSpPr/>
          <p:nvPr/>
        </p:nvSpPr>
        <p:spPr>
          <a:xfrm>
            <a:off x="1314450" y="3086305"/>
            <a:ext cx="2516588" cy="22044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583CA-2323-43C2-878D-F10719A31292}"/>
              </a:ext>
            </a:extLst>
          </p:cNvPr>
          <p:cNvSpPr/>
          <p:nvPr/>
        </p:nvSpPr>
        <p:spPr>
          <a:xfrm>
            <a:off x="904875" y="5176552"/>
            <a:ext cx="2918630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92C4A1-1EE9-4FA4-8B1C-29CCE6BEB234}"/>
              </a:ext>
            </a:extLst>
          </p:cNvPr>
          <p:cNvSpPr/>
          <p:nvPr/>
        </p:nvSpPr>
        <p:spPr>
          <a:xfrm>
            <a:off x="387418" y="4009072"/>
            <a:ext cx="3428554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476623-7254-4BFE-989C-D9E786631ADD}"/>
              </a:ext>
            </a:extLst>
          </p:cNvPr>
          <p:cNvSpPr/>
          <p:nvPr/>
        </p:nvSpPr>
        <p:spPr>
          <a:xfrm>
            <a:off x="387418" y="4171495"/>
            <a:ext cx="2441507" cy="13828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4F2B60-22F3-420F-AF6B-81E602644C1B}"/>
              </a:ext>
            </a:extLst>
          </p:cNvPr>
          <p:cNvSpPr/>
          <p:nvPr/>
        </p:nvSpPr>
        <p:spPr>
          <a:xfrm>
            <a:off x="2943225" y="3828960"/>
            <a:ext cx="872747" cy="18011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2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587DED-30FD-4CB0-967C-4235E98C1AC1}"/>
              </a:ext>
            </a:extLst>
          </p:cNvPr>
          <p:cNvGrpSpPr/>
          <p:nvPr/>
        </p:nvGrpSpPr>
        <p:grpSpPr>
          <a:xfrm>
            <a:off x="371376" y="1296771"/>
            <a:ext cx="3475854" cy="4923774"/>
            <a:chOff x="955357" y="535305"/>
            <a:chExt cx="2747963" cy="40805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8118A4-DADF-4A8A-A89D-F0CFEB4F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357" y="535305"/>
              <a:ext cx="2747963" cy="151299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B100BB-2FAE-4568-8E7E-592FAED5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977" y="2055920"/>
              <a:ext cx="2727542" cy="255989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D439-73A6-4393-9FCB-09B0316035BC}"/>
                  </a:ext>
                </a:extLst>
              </p:cNvPr>
              <p:cNvSpPr txBox="1"/>
              <p:nvPr/>
            </p:nvSpPr>
            <p:spPr>
              <a:xfrm>
                <a:off x="3981755" y="119151"/>
                <a:ext cx="7965397" cy="6619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 복구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두 가지 기준을 사용하여 추정 벽면 확률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두드러진 피크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(peak)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찾는다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신호는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5°H-FOV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내의 어떤 신호보다 커야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함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신호는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0.05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커야 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천장 평면에 투영된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05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5E6F64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빨간 점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녹색 선은 천장 벽 경계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빨간색 점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여러 부분으로 분할하는 감지된 두드러진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peak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전처리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실패할 수 있는 수평 정렬을 처리하기 위해 각 부품의 첫 번째 주성분을 계산한 다음 모든 첫 번째 주성분의 평균 연령 각도로 장면을 회전한다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오른쪽 상단 그림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이제 두 가지 종류의 벽이 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X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직교벽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Z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직교벽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첫 번째 주성분에 의해 제안된 낮은 분산에서 높은 분산으로 벽을 구성한다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>
                    <a:outerShdw blurRad="50800" dist="38100" dir="2700000" algn="tl" rotWithShape="0">
                      <a:srgbClr val="BA7967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인접 벽은 서로 직교해야 하므로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두 개의 인접한 벽이 아직 구성되지 않은 벽만 직교 유형을 결정할 수 있다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간단한 투표 전략을 사용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: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0.16m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이내의 모든 평면에 대해 투영된 각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적색점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투표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오른쪽 아래 그림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많이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투표된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plane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선택된다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4b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에는 두 개의 인접 벽이 이미 구성되고 서로 직교할 때 발생하는 두 가지 특별한 경우가 묘사되어 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모서리의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XY Z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위치는 인접한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맨해튼 접합 평면의 교차점에 따라 결정된다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후처리 절차의 시간 복잡도는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O(W)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이미지 너비다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따라서 후처리를 효율적으로 수행할 수 있습니다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평균적으로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완성하는데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20ms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도 걸리지 않는다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D439-73A6-4393-9FCB-09B03160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55" y="119151"/>
                <a:ext cx="7965397" cy="661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5B67EC-80FA-4E1C-953E-DE3319D23C2F}"/>
              </a:ext>
            </a:extLst>
          </p:cNvPr>
          <p:cNvSpPr/>
          <p:nvPr/>
        </p:nvSpPr>
        <p:spPr>
          <a:xfrm>
            <a:off x="371376" y="2131706"/>
            <a:ext cx="3459662" cy="50671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480FB-A421-4F2A-B3C3-99D43CDD4D10}"/>
              </a:ext>
            </a:extLst>
          </p:cNvPr>
          <p:cNvSpPr/>
          <p:nvPr/>
        </p:nvSpPr>
        <p:spPr>
          <a:xfrm>
            <a:off x="371375" y="2813209"/>
            <a:ext cx="3459661" cy="46429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579DB5-A9FA-4B95-98FF-1348DB98DF3E}"/>
              </a:ext>
            </a:extLst>
          </p:cNvPr>
          <p:cNvSpPr/>
          <p:nvPr/>
        </p:nvSpPr>
        <p:spPr>
          <a:xfrm>
            <a:off x="371374" y="4411916"/>
            <a:ext cx="3475856" cy="32400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D619C5-06AA-49BC-BBC0-30754150B9EF}"/>
              </a:ext>
            </a:extLst>
          </p:cNvPr>
          <p:cNvSpPr/>
          <p:nvPr/>
        </p:nvSpPr>
        <p:spPr>
          <a:xfrm>
            <a:off x="371376" y="2638426"/>
            <a:ext cx="702426" cy="17511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F5BB77-4168-4E95-8E11-85BB123A13C9}"/>
              </a:ext>
            </a:extLst>
          </p:cNvPr>
          <p:cNvSpPr/>
          <p:nvPr/>
        </p:nvSpPr>
        <p:spPr>
          <a:xfrm>
            <a:off x="381014" y="3274486"/>
            <a:ext cx="706545" cy="1447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89F2A7-FBE5-4CD2-B81F-AA424D0082B6}"/>
              </a:ext>
            </a:extLst>
          </p:cNvPr>
          <p:cNvSpPr/>
          <p:nvPr/>
        </p:nvSpPr>
        <p:spPr>
          <a:xfrm>
            <a:off x="1087558" y="2638426"/>
            <a:ext cx="2743477" cy="17511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EFD73-8E70-43A3-98B0-95ABEBAC86B2}"/>
              </a:ext>
            </a:extLst>
          </p:cNvPr>
          <p:cNvSpPr/>
          <p:nvPr/>
        </p:nvSpPr>
        <p:spPr>
          <a:xfrm>
            <a:off x="371374" y="3621618"/>
            <a:ext cx="3459661" cy="60748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D7036D-CD51-4EBC-93F7-19BFF80EF729}"/>
              </a:ext>
            </a:extLst>
          </p:cNvPr>
          <p:cNvSpPr/>
          <p:nvPr/>
        </p:nvSpPr>
        <p:spPr>
          <a:xfrm>
            <a:off x="371374" y="4229102"/>
            <a:ext cx="1638401" cy="18281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5E8AEA-D9AE-4A59-AD45-3DBD197D5D6C}"/>
              </a:ext>
            </a:extLst>
          </p:cNvPr>
          <p:cNvSpPr/>
          <p:nvPr/>
        </p:nvSpPr>
        <p:spPr>
          <a:xfrm>
            <a:off x="3518705" y="3436978"/>
            <a:ext cx="312330" cy="18464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3705B-63AA-469E-8E1F-7CAEA6565B70}"/>
              </a:ext>
            </a:extLst>
          </p:cNvPr>
          <p:cNvSpPr/>
          <p:nvPr/>
        </p:nvSpPr>
        <p:spPr>
          <a:xfrm>
            <a:off x="371374" y="4724476"/>
            <a:ext cx="1009751" cy="18281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084369-A5BC-4DC4-A2E7-CE79CC1AC224}"/>
              </a:ext>
            </a:extLst>
          </p:cNvPr>
          <p:cNvSpPr/>
          <p:nvPr/>
        </p:nvSpPr>
        <p:spPr>
          <a:xfrm>
            <a:off x="2040429" y="4270224"/>
            <a:ext cx="1806801" cy="14169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B81B58-C801-44C0-A45C-BA94FC46E663}"/>
              </a:ext>
            </a:extLst>
          </p:cNvPr>
          <p:cNvSpPr/>
          <p:nvPr/>
        </p:nvSpPr>
        <p:spPr>
          <a:xfrm>
            <a:off x="387568" y="4916337"/>
            <a:ext cx="3443467" cy="14418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6937B5-4E8E-49D4-8A56-E7A2C9854A6D}"/>
              </a:ext>
            </a:extLst>
          </p:cNvPr>
          <p:cNvSpPr/>
          <p:nvPr/>
        </p:nvSpPr>
        <p:spPr>
          <a:xfrm>
            <a:off x="387569" y="5060191"/>
            <a:ext cx="2736632" cy="15965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06EAF1-35FD-4F60-BDA7-E6E83EE4A933}"/>
              </a:ext>
            </a:extLst>
          </p:cNvPr>
          <p:cNvSpPr/>
          <p:nvPr/>
        </p:nvSpPr>
        <p:spPr>
          <a:xfrm>
            <a:off x="1390764" y="4754485"/>
            <a:ext cx="2440271" cy="16185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327772-7A0B-4CCB-8BA0-CE3340212DDE}"/>
              </a:ext>
            </a:extLst>
          </p:cNvPr>
          <p:cNvSpPr/>
          <p:nvPr/>
        </p:nvSpPr>
        <p:spPr>
          <a:xfrm>
            <a:off x="381014" y="5219851"/>
            <a:ext cx="3443467" cy="330658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4D0AC1-B892-4DE1-930B-D32548B8CE87}"/>
              </a:ext>
            </a:extLst>
          </p:cNvPr>
          <p:cNvSpPr/>
          <p:nvPr/>
        </p:nvSpPr>
        <p:spPr>
          <a:xfrm>
            <a:off x="3124201" y="5060190"/>
            <a:ext cx="700280" cy="1591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0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F45DC-042B-49C0-B7DF-0300DAC2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82600"/>
            <a:ext cx="3825325" cy="6354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EA73B-AC9E-4777-8378-CE725BDB5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57" y="1195030"/>
            <a:ext cx="3583737" cy="3592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7B2C9-BF2F-49AC-A0B6-2EDA0AE126F1}"/>
              </a:ext>
            </a:extLst>
          </p:cNvPr>
          <p:cNvSpPr txBox="1"/>
          <p:nvPr/>
        </p:nvSpPr>
        <p:spPr>
          <a:xfrm>
            <a:off x="387418" y="4927556"/>
            <a:ext cx="7789243" cy="135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스트레치 데이터 확대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.(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영상 및 지상 실측 자료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축을 따라 늘어난다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(y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scaling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효과는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덮을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이렇게 하면 룸의 길이와 너비를 변경하여 데이터를 늘릴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증강 전략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augmenetation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strategy)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모든 실험 설정에서 정량적 결과를 개선한다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3).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B6A2E-C68F-443A-A05C-E38837A4525A}"/>
              </a:ext>
            </a:extLst>
          </p:cNvPr>
          <p:cNvSpPr txBox="1"/>
          <p:nvPr/>
        </p:nvSpPr>
        <p:spPr>
          <a:xfrm>
            <a:off x="4242665" y="871885"/>
            <a:ext cx="3925243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 출력물에서 벽면을 복구하는 방법을 설명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가지 특별한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벽에 투표하는 대신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두 개의 두드러진 봉우리와 두 개의 벽의 위치에 따라 모서리를 추가한다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벽면 복구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전처리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알고리즘이 파노라마의 수평 회전을 올바르게 정렬하지 못하는 예이다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02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막힌 원호 20">
            <a:extLst>
              <a:ext uri="{FF2B5EF4-FFF2-40B4-BE49-F238E27FC236}">
                <a16:creationId xmlns:a16="http://schemas.microsoft.com/office/drawing/2014/main" id="{5E60A66A-92AB-4A82-9F6D-18557005CE4D}"/>
              </a:ext>
            </a:extLst>
          </p:cNvPr>
          <p:cNvSpPr/>
          <p:nvPr/>
        </p:nvSpPr>
        <p:spPr>
          <a:xfrm rot="10800000">
            <a:off x="8575680" y="1448548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4950917" y="1456406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3128025" y="146426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6773809" y="145640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1326154" y="146426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3128025" y="146426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6773809" y="145640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1326154" y="146426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4950917" y="1456407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01" y="2181120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41" y="2238166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14" y="2157419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28" y="213414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349016" y="367256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223115" y="367256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600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9241" y="366452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6892325" y="366452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16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5E6F6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5328201" y="4249297"/>
            <a:ext cx="163830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HorizonNet</a:t>
            </a:r>
            <a:endParaRPr lang="en-US" altLang="ko-KR" sz="1050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Post-processing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Data Augmentation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7CDD5-AEFB-4848-BFD8-D1CE3E5C8CCE}"/>
              </a:ext>
            </a:extLst>
          </p:cNvPr>
          <p:cNvSpPr txBox="1"/>
          <p:nvPr/>
        </p:nvSpPr>
        <p:spPr>
          <a:xfrm>
            <a:off x="7100066" y="4249297"/>
            <a:ext cx="1846319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Datasets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Cuboid Room Results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4.4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4.5 Non-cuboid Room Results</a:t>
            </a: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811EB286-6A51-4B64-8B97-DF2956B0E688}"/>
              </a:ext>
            </a:extLst>
          </p:cNvPr>
          <p:cNvSpPr/>
          <p:nvPr/>
        </p:nvSpPr>
        <p:spPr>
          <a:xfrm>
            <a:off x="8575680" y="1448549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E26E0-E43F-433E-87A8-B6736B7D462B}"/>
              </a:ext>
            </a:extLst>
          </p:cNvPr>
          <p:cNvSpPr txBox="1"/>
          <p:nvPr/>
        </p:nvSpPr>
        <p:spPr>
          <a:xfrm>
            <a:off x="8622436" y="3664990"/>
            <a:ext cx="2013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F8AA8A2-0F6E-47BF-B49B-D904C4ED5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1" y="2041912"/>
            <a:ext cx="969963" cy="9699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1C1E51-299C-474E-AF6C-FE41C87980E4}"/>
              </a:ext>
            </a:extLst>
          </p:cNvPr>
          <p:cNvSpPr txBox="1"/>
          <p:nvPr/>
        </p:nvSpPr>
        <p:spPr>
          <a:xfrm>
            <a:off x="8868065" y="4249297"/>
            <a:ext cx="201335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</a:t>
            </a:r>
            <a:r>
              <a:rPr lang="en-US" altLang="ko-KR" sz="10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Augmentation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More Qualitative Results of Cuboid Room Layout Reconstruction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5.3 More Qualitative Results of Non-Cuboid Room Layout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Pano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Stretch Data Augmentation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98A938-D84F-48E4-B511-D4BFADDA602C}"/>
              </a:ext>
            </a:extLst>
          </p:cNvPr>
          <p:cNvGrpSpPr/>
          <p:nvPr/>
        </p:nvGrpSpPr>
        <p:grpSpPr>
          <a:xfrm>
            <a:off x="8697608" y="183696"/>
            <a:ext cx="3001509" cy="6490607"/>
            <a:chOff x="6273120" y="-1163864"/>
            <a:chExt cx="4029075" cy="89530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12E29F-30DF-414E-AECD-E9D6E8F2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120" y="-1163864"/>
              <a:ext cx="4029075" cy="6515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7D44E3-ACC7-433C-A4D0-BC8A5D0E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3120" y="5322208"/>
              <a:ext cx="4029075" cy="24669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C5BC7-78BF-4CC4-ACB5-F5D45E95DB61}"/>
                  </a:ext>
                </a:extLst>
              </p:cNvPr>
              <p:cNvSpPr txBox="1"/>
              <p:nvPr/>
            </p:nvSpPr>
            <p:spPr>
              <a:xfrm>
                <a:off x="126348" y="1132965"/>
                <a:ext cx="8476876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360° H-FOV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이미지의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데이터를 증가시키기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공간의 축을 따라 확장할 것을 제안한다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목표를 달성하기 위해 먼저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UV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 아래의 각 픽셀을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𝑢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∈[−</m:t>
                    </m:r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/2,</m:t>
                    </m:r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좌표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(u, v)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카메라의 회전 각도에 따라 등각 이미지의 열과 행으로 쉽게 계산할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여기서는 픽셀의 깊이를 나타내는 추가 변수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소개한다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최종 방정식이 그것에 의존하지 않도록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나중에 제거될 수 있다는 것을 보여줄 것이다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C5BC7-78BF-4CC4-ACB5-F5D45E95D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1132965"/>
                <a:ext cx="8476876" cy="1219565"/>
              </a:xfrm>
              <a:prstGeom prst="rect">
                <a:avLst/>
              </a:prstGeom>
              <a:blipFill>
                <a:blip r:embed="rId6"/>
                <a:stretch>
                  <a:fillRect b="-1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B1F37-5BDE-473D-AB22-B93132B6BA07}"/>
                  </a:ext>
                </a:extLst>
              </p:cNvPr>
              <p:cNvSpPr txBox="1"/>
              <p:nvPr/>
            </p:nvSpPr>
            <p:spPr>
              <a:xfrm>
                <a:off x="126347" y="3581272"/>
                <a:ext cx="8476877" cy="800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그런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까지 연장된 점을 구에 다시 투영하여 추가적인 등각 투영법을 사용할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방정식의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atan2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2-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가닥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actangent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깊이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atan2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두 가지 측면에서 모두 존재하기 때문에 제거된다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아닌 다른 값으로 설정하는 것은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같은 값을 곱하는 것과 같기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=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고정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B1F37-5BDE-473D-AB22-B93132B6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7" y="3581272"/>
                <a:ext cx="8476877" cy="800668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6F35A7-BDF9-43E1-A02B-AD4256EF15E2}"/>
              </a:ext>
            </a:extLst>
          </p:cNvPr>
          <p:cNvSpPr txBox="1"/>
          <p:nvPr/>
        </p:nvSpPr>
        <p:spPr>
          <a:xfrm>
            <a:off x="126346" y="4862973"/>
            <a:ext cx="8476878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역 매핑을 수행한다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대상 이미지의 각 픽셀에 대해 해당 좌표를 계산하고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이중선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(bilinear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interploation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통해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source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이미지에서 값을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시각화 샘플을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D0C07-9298-4980-9AF8-02AABF026F8B}"/>
              </a:ext>
            </a:extLst>
          </p:cNvPr>
          <p:cNvSpPr txBox="1"/>
          <p:nvPr/>
        </p:nvSpPr>
        <p:spPr>
          <a:xfrm>
            <a:off x="126346" y="5871073"/>
            <a:ext cx="8476878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절차는 파노라마에서 직접 작동하는 다른 작업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분할의 지상 실측 지도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감지를 위한 경계 상자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에도 사용될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증강 절차는 이러한 작업의 정확도를 높일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BA796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B6B97A-E49C-4180-88A0-AC59E1F969C8}"/>
                  </a:ext>
                </a:extLst>
              </p:cNvPr>
              <p:cNvSpPr txBox="1"/>
              <p:nvPr/>
            </p:nvSpPr>
            <p:spPr>
              <a:xfrm>
                <a:off x="126348" y="2833563"/>
                <a:ext cx="6096000" cy="266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픽셀을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공간에 투영하고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x, y, z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곱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확장된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방정식은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나와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B6B97A-E49C-4180-88A0-AC59E1F9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2833563"/>
                <a:ext cx="6096000" cy="266676"/>
              </a:xfrm>
              <a:prstGeom prst="rect">
                <a:avLst/>
              </a:prstGeom>
              <a:blipFill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8AE543-3C6B-40C6-9351-0E0E42A50E74}"/>
              </a:ext>
            </a:extLst>
          </p:cNvPr>
          <p:cNvSpPr/>
          <p:nvPr/>
        </p:nvSpPr>
        <p:spPr>
          <a:xfrm>
            <a:off x="8697608" y="429166"/>
            <a:ext cx="3001509" cy="32641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EA41E7-967A-4A8A-BE9D-90CFFA54C71C}"/>
              </a:ext>
            </a:extLst>
          </p:cNvPr>
          <p:cNvSpPr/>
          <p:nvPr/>
        </p:nvSpPr>
        <p:spPr>
          <a:xfrm>
            <a:off x="8697608" y="5790657"/>
            <a:ext cx="3001509" cy="88364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4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45972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4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5E6F6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5E6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F222A-A7D7-4A27-8D83-202008E1A1DC}"/>
              </a:ext>
            </a:extLst>
          </p:cNvPr>
          <p:cNvSpPr txBox="1"/>
          <p:nvPr/>
        </p:nvSpPr>
        <p:spPr>
          <a:xfrm>
            <a:off x="5094251" y="4227100"/>
            <a:ext cx="2344745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Datasets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Cuboid Room Results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4.4 Ablation Study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4.5 Non-cuboid Room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D57F6-FE38-4C4F-BFC8-3281391AACBC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80ACAB-696B-4261-9E0B-863B1AF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B68D1C-8C31-4BD0-85D7-B3544FAAF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86B820-C43B-44D5-8054-858E119F5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C17BA8-F0C3-438E-AC43-57954677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744190-BE38-4BD1-9D44-B0AAF2D9F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Datasets / 4.2 Training Details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C2AE5-A63D-4E61-B60A-3210461B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46" y="1424084"/>
            <a:ext cx="3388144" cy="48138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7E523-F23F-4153-AB86-05C91E5C3CAE}"/>
                  </a:ext>
                </a:extLst>
              </p:cNvPr>
              <p:cNvSpPr txBox="1"/>
              <p:nvPr/>
            </p:nvSpPr>
            <p:spPr>
              <a:xfrm>
                <a:off x="3964378" y="1597980"/>
                <a:ext cx="7968342" cy="4466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4.1.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동일한 데이터 세트를 사용하여 모델을 교육하고 평가한다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PanoContext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주석을 단 확장된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Stanford 2D-3D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모델을 교육하기 위해 주석에서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1 × 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실측 정보를 생성한다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동일한 교육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검증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테스트 분할을 따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른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4.2.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교육 세부 정보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Adam optimizer [16]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배치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24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학습 속도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0.0003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300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epoch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동안 네트워크를 훈련시키는 데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손실은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이진 교차 엔트로피 손실은 벽면 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PyTorch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[20]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구현된다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NVIDIA GTX 1080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Ti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GPU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교육을 마치는데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시간이 걸린다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우리가 채택한 데이터 확대 기법에는 표준 좌우 뒤집기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수평 회전 및 휘도 변화가 포함된다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중에 제안된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Stretch Data Augmentation(Sec. 3.3)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활용한다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스트레칭 인자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균등 분포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U[1, 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샘플링된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다음 확률이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샘플링된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값의 역수를 취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Stretch Data Augmentation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프로세스 시간은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512 × 1024 RGB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이미지당 약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130ms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훈련 중에 즉시 적용할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7E523-F23F-4153-AB86-05C91E5C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78" y="1597980"/>
                <a:ext cx="7968342" cy="4466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578E6-F16C-40B7-90CC-C74D580C3772}"/>
              </a:ext>
            </a:extLst>
          </p:cNvPr>
          <p:cNvSpPr/>
          <p:nvPr/>
        </p:nvSpPr>
        <p:spPr>
          <a:xfrm>
            <a:off x="317046" y="4493906"/>
            <a:ext cx="3388144" cy="35023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B1DE30-5659-4B08-B37F-CA3322B6720C}"/>
              </a:ext>
            </a:extLst>
          </p:cNvPr>
          <p:cNvSpPr/>
          <p:nvPr/>
        </p:nvSpPr>
        <p:spPr>
          <a:xfrm>
            <a:off x="317046" y="4844144"/>
            <a:ext cx="1348468" cy="16328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4.3 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AB8A2-8406-4218-84E6-5D6D5A204944}"/>
              </a:ext>
            </a:extLst>
          </p:cNvPr>
          <p:cNvGrpSpPr/>
          <p:nvPr/>
        </p:nvGrpSpPr>
        <p:grpSpPr>
          <a:xfrm>
            <a:off x="904874" y="1054752"/>
            <a:ext cx="3443769" cy="5599870"/>
            <a:chOff x="4090987" y="-505356"/>
            <a:chExt cx="4010025" cy="67192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8CC0F2-33B0-4C46-BB48-B68678F6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0987" y="-505356"/>
              <a:ext cx="4010025" cy="2314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8B24C9-760E-45F4-9C9D-F92BA195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512" y="1765675"/>
              <a:ext cx="4000500" cy="444817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F00619-FB65-4FA9-9100-6FA6221A1F66}"/>
              </a:ext>
            </a:extLst>
          </p:cNvPr>
          <p:cNvSpPr txBox="1"/>
          <p:nvPr/>
        </p:nvSpPr>
        <p:spPr>
          <a:xfrm>
            <a:off x="4606504" y="183070"/>
            <a:ext cx="7161172" cy="663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4.3.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입방체 방의 결과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후처리 단계에서 가장 두드러진 피크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개만 선택하여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(Sec. 3.2).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정량적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세 가지 표준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metrics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평가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3D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예측과 실측 자료로 구성된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간의 교차점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 오차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코너와 지면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진실 코너 사이의 평균 유클리드 거리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 길이로 정규화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iii)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표면 클래스와 실제 표면 클래스 사이의 픽셀 단위 오류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다양한 훈련 및 시험 설정의 정량적 결과는 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요약되어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차이를 명확히 하기 위해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 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 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해상도는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256 × 512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반면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[36]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당사의 입력 해상도는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기존의 증강 기법 외에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무작위 소거로 훈련되는 반면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제안된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훈련된다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모서리 오류 및 픽셀 오류를 보고하지 않았다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최첨단 성능을 달성하고 모든 설정에서 기존 방법을 능가한다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우리는 코너의 오류를 바탕으로 최상의 결과부터 최악의 결과까지 제시한다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보충 자료에서 더 많은 결과를 확인하십시오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계산 시간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표현은 계산하기 쉽다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x 1024 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전달하려면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경우와 사용하지 않는 경우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걸린다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표현에서 레이아웃을 추출하기 위한 사후 처리 단계는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12ms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불과하다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Intel i7-5820K 3.30GHz CPU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결과를 평가한다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보고된 실행 시간은 모든 테스트 데이터에 걸쳐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2A5470-1C16-44DE-9942-2C743EC4C03B}"/>
              </a:ext>
            </a:extLst>
          </p:cNvPr>
          <p:cNvSpPr/>
          <p:nvPr/>
        </p:nvSpPr>
        <p:spPr>
          <a:xfrm>
            <a:off x="913054" y="1328321"/>
            <a:ext cx="3443769" cy="33855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7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4.4 Ablation Study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35E5EE-A5A7-40AB-8391-6B18C84CB8D4}"/>
              </a:ext>
            </a:extLst>
          </p:cNvPr>
          <p:cNvGrpSpPr/>
          <p:nvPr/>
        </p:nvGrpSpPr>
        <p:grpSpPr>
          <a:xfrm>
            <a:off x="258503" y="1359818"/>
            <a:ext cx="3271775" cy="4716891"/>
            <a:chOff x="5652346" y="737724"/>
            <a:chExt cx="2712720" cy="39693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4559ECF-4F60-49E7-AFB3-FBEC68579BDB}"/>
                </a:ext>
              </a:extLst>
            </p:cNvPr>
            <p:cNvGrpSpPr/>
            <p:nvPr/>
          </p:nvGrpSpPr>
          <p:grpSpPr>
            <a:xfrm>
              <a:off x="5652346" y="737724"/>
              <a:ext cx="2712720" cy="3699354"/>
              <a:chOff x="762000" y="811686"/>
              <a:chExt cx="2606790" cy="33793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8A813D-8B2A-48A6-AF5A-D2401B1AA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811686"/>
                <a:ext cx="2606790" cy="117428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842CB80-6BF3-4EA4-BC58-980404482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935479"/>
                <a:ext cx="2606790" cy="2255520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19C8EF-792B-4B0B-88DB-40784F85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346" y="4437078"/>
              <a:ext cx="2712720" cy="26998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BFD267-30DE-48BA-8307-AEA0027F00E5}"/>
              </a:ext>
            </a:extLst>
          </p:cNvPr>
          <p:cNvSpPr txBox="1"/>
          <p:nvPr/>
        </p:nvSpPr>
        <p:spPr>
          <a:xfrm>
            <a:off x="3683642" y="821209"/>
            <a:ext cx="8249855" cy="559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4.4.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실험은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제시되어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모든 테스트 인스턴스의 평균 결과를 보고한다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공정한 비교를 위해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조밀한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실험하지만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U-Net [24]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아키텍처와 동일한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대체한다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설정의 결과는 처음 두 행에 표시된다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너무 많은 컴퓨팅 리소스를 소비하기 때문에 고밀도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출력을 시도하지 않는다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O(W)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표현에 대한 학습이 기존의 조밀한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표현보다 더 낫다는 것을 알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증대를 사용한 훈련이 항상 성능을 향상시킬 수 있다는 것을 관찰한다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데이터 확대 방법은 파노라마의 다른 작업에서도 채택될 수 있으며 정확도를 높일 수 있다는 점에 유의하십시오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세분화 작업에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사용한 실험에 대한 추가 자료를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열이 선택 해제된 행의 경우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구성요소는 완전히 연결된 레이어로 대체된다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실험은 네트워크 아키텍처에서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것도 성능을 향상시킨다는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있거나 없는 대표적인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모델의 원시 출력은 후처리가 없어도 맨해튼 세계와 매우 일치하며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전체 룸의 기하학적 패턴을 캡처할 수 있는 능력을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F5FA88-6691-4F8C-BCE9-ACB48AF09F6F}"/>
              </a:ext>
            </a:extLst>
          </p:cNvPr>
          <p:cNvSpPr/>
          <p:nvPr/>
        </p:nvSpPr>
        <p:spPr>
          <a:xfrm>
            <a:off x="258503" y="5058138"/>
            <a:ext cx="3271775" cy="100800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D64F1D-7496-4BA3-B562-31D3717CE40F}"/>
              </a:ext>
            </a:extLst>
          </p:cNvPr>
          <p:cNvSpPr/>
          <p:nvPr/>
        </p:nvSpPr>
        <p:spPr>
          <a:xfrm>
            <a:off x="258504" y="3377482"/>
            <a:ext cx="3269550" cy="68523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40C3E6-43C0-407A-8163-81AA1F53FC93}"/>
              </a:ext>
            </a:extLst>
          </p:cNvPr>
          <p:cNvSpPr/>
          <p:nvPr/>
        </p:nvSpPr>
        <p:spPr>
          <a:xfrm>
            <a:off x="1062227" y="4861366"/>
            <a:ext cx="2465826" cy="19677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26E8F8-32B2-4796-9721-9BFA29382496}"/>
              </a:ext>
            </a:extLst>
          </p:cNvPr>
          <p:cNvSpPr/>
          <p:nvPr/>
        </p:nvSpPr>
        <p:spPr>
          <a:xfrm>
            <a:off x="258502" y="4067829"/>
            <a:ext cx="2230055" cy="144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701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4.4 Ablation Study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474CE1-9509-4E5B-A7CE-D19A3BD6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16" y="282600"/>
            <a:ext cx="7352907" cy="2759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8EC8B1-8352-4244-92F8-193979DD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8" y="3219649"/>
            <a:ext cx="3602560" cy="34452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F327B-9DAC-4B7C-B497-43EB4F03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959" y="3815863"/>
            <a:ext cx="3084563" cy="2759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9F6E8-68A1-476A-8192-DC0BB076F42C}"/>
              </a:ext>
            </a:extLst>
          </p:cNvPr>
          <p:cNvSpPr txBox="1"/>
          <p:nvPr/>
        </p:nvSpPr>
        <p:spPr>
          <a:xfrm>
            <a:off x="160676" y="1078642"/>
            <a:ext cx="4517739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추정의 정성적 결과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결과는 가장 좋은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귀퉁이 오차로 구성된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그룹에서 별도로 추출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열부터 네 번째 열까지 표시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행의 이미지는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가져온 것이고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행은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가져온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4EC3D-1999-4215-B4BE-71633B9A4BB7}"/>
              </a:ext>
            </a:extLst>
          </p:cNvPr>
          <p:cNvSpPr txBox="1"/>
          <p:nvPr/>
        </p:nvSpPr>
        <p:spPr>
          <a:xfrm>
            <a:off x="3881287" y="3429000"/>
            <a:ext cx="609407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Stanford-2D3D[1]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세트에서 평가된 직육면체 레이아웃 추정의 정량적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모든 설정에서 기존의 모든 방법을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7C499-4E9C-4947-B766-C1F223B0210C}"/>
              </a:ext>
            </a:extLst>
          </p:cNvPr>
          <p:cNvSpPr txBox="1"/>
          <p:nvPr/>
        </p:nvSpPr>
        <p:spPr>
          <a:xfrm>
            <a:off x="3881287" y="4647439"/>
            <a:ext cx="4947423" cy="160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7: RNN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포함 및 미사용 모델 출력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실측 자료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RNN(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노란색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 모델의 출력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자홍색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사용하지 않은 모델의 출력을 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예측 모두 후처리가 없는 원시 네트워크 출력이다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모델은 천장 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작은 카메라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V-FOV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인한 검은색 극지방 누락 및 가려진 영역을 포함하는 이미지에서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없는 모델보다 성능이 우수하다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23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4.5 Non-cuboid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974E1C-91FE-4E2F-814D-AC625CAB344B}"/>
              </a:ext>
            </a:extLst>
          </p:cNvPr>
          <p:cNvGrpSpPr/>
          <p:nvPr/>
        </p:nvGrpSpPr>
        <p:grpSpPr>
          <a:xfrm>
            <a:off x="383453" y="1805954"/>
            <a:ext cx="3601536" cy="3610998"/>
            <a:chOff x="984885" y="322369"/>
            <a:chExt cx="3183255" cy="29619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A31EE3-6EB9-4E52-A6B7-D28C4F9B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885" y="322369"/>
              <a:ext cx="3183255" cy="204320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CA190A-D480-47C2-B644-F2058160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885" y="2313516"/>
              <a:ext cx="3183255" cy="97078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25A4C2-0D86-4E50-A76F-4C58C82D5C9C}"/>
              </a:ext>
            </a:extLst>
          </p:cNvPr>
          <p:cNvSpPr txBox="1"/>
          <p:nvPr/>
        </p:nvSpPr>
        <p:spPr>
          <a:xfrm>
            <a:off x="4120587" y="1359818"/>
            <a:ext cx="7864041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레이블이 지정되기 때문에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 모델은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이외의 레이아웃과 오목한 모서리를 인식하도록 훈련되지 않았다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치우침으로 인해 모델은 복잡한 모양의 방을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예측하는 경향이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prstClr val="black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강의실 레이아웃을 추정하기 위해 훈련 분할에서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강의실에 라벨을 다시 붙여 훈련 모델을 미세 조정한다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5e-5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배치 크기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300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epoch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모델을 미세 조정한다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모양의 룸에서 미세 조정 결과를 정량적으로 평가하기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reannotated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교차 검증을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그 결과는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합산한 것이다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시험 및 유효성 검사 분할에서 재구성된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레이아웃의 몇 가지 예를 설명한다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많은 재구성된 레이아웃은 보충 자료를 참조하십시오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우리의 접근 방식이 다른 벽으로 가려진 모서리에서도 일반 객실 배치에서 잘 작동할 수 있다는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16237-1286-4F74-B009-A2085E6BDF5E}"/>
              </a:ext>
            </a:extLst>
          </p:cNvPr>
          <p:cNvSpPr/>
          <p:nvPr/>
        </p:nvSpPr>
        <p:spPr>
          <a:xfrm>
            <a:off x="381245" y="2140095"/>
            <a:ext cx="3601536" cy="76515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FC38D7-D78E-4CDA-8AEE-6074E175CC8A}"/>
              </a:ext>
            </a:extLst>
          </p:cNvPr>
          <p:cNvSpPr/>
          <p:nvPr/>
        </p:nvSpPr>
        <p:spPr>
          <a:xfrm>
            <a:off x="379037" y="2902871"/>
            <a:ext cx="2225267" cy="18811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770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4.5 Non-cuboid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E21E4-490C-47D5-B936-5F3ED197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02" y="4599836"/>
            <a:ext cx="7482798" cy="2125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0CFD5-BCBD-4FF7-A7CC-8D9F35C7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66" y="260193"/>
            <a:ext cx="6824985" cy="3721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849435-7020-4A3F-A6BB-52FE2216CD9A}"/>
              </a:ext>
            </a:extLst>
          </p:cNvPr>
          <p:cNvSpPr txBox="1"/>
          <p:nvPr/>
        </p:nvSpPr>
        <p:spPr>
          <a:xfrm>
            <a:off x="114053" y="4802835"/>
            <a:ext cx="4944469" cy="163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연구는 우리의 접근 방식에서 각 구성요소의 효과를 입증한다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모든 설계가 정량적 결과를 개선할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표현은 매개 변수의 수를 크게 줄인다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 × 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전진 패스에 대해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F4A7D-BE22-497B-B170-FCAD70B4B830}"/>
              </a:ext>
            </a:extLst>
          </p:cNvPr>
          <p:cNvSpPr txBox="1"/>
          <p:nvPr/>
        </p:nvSpPr>
        <p:spPr>
          <a:xfrm>
            <a:off x="600074" y="1131749"/>
            <a:ext cx="3925243" cy="110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8: non-cuboid</a:t>
            </a:r>
            <a:r>
              <a:rPr lang="ko-KR" altLang="en-US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추정의 정성적 결과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폐색된 벽은 검은색으로 가득 차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영상의 파란색 선은 추정된 룸 레이아웃 경계입니다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6DCB92E-D85B-46BE-B41C-40FBFA62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1" y="2383321"/>
            <a:ext cx="3524256" cy="1801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EC0E5A-83E1-4527-969F-CD05F4E4C019}"/>
              </a:ext>
            </a:extLst>
          </p:cNvPr>
          <p:cNvSpPr txBox="1"/>
          <p:nvPr/>
        </p:nvSpPr>
        <p:spPr>
          <a:xfrm>
            <a:off x="1133279" y="4010962"/>
            <a:ext cx="6094070" cy="5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4. 65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재주석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데이터에 대한 정량적 결과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미세 조정 결과는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검증으로 평가된다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49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9C4733-FDFF-4807-88C4-2B8A8A0A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2282310"/>
            <a:ext cx="3913970" cy="2609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C6CCED-76B1-4DF6-9FD7-9DE9118AB8C0}"/>
              </a:ext>
            </a:extLst>
          </p:cNvPr>
          <p:cNvSpPr txBox="1"/>
          <p:nvPr/>
        </p:nvSpPr>
        <p:spPr>
          <a:xfrm>
            <a:off x="4237308" y="2083842"/>
            <a:ext cx="7828344" cy="287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파노라마에서 객실 레이아웃을 추정하는 작업에 대한 새로운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표현을 제시했다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표현으로 훈련된 제안된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방법을 능가하며 더 적은 계산 리소스를 필요로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 출력에서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복구하는 후처리 방법은 빠르고 효과적이며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모서리가 막힌 복잡한 룸 레이아웃에서도 사용할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Stretch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결과를 더욱 개선하고 잠재적인 개선을 위해 다른 파노라마 작업의 훈련 절차에도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E9C416-EF38-4013-9108-37669BD21843}"/>
              </a:ext>
            </a:extLst>
          </p:cNvPr>
          <p:cNvSpPr/>
          <p:nvPr/>
        </p:nvSpPr>
        <p:spPr>
          <a:xfrm>
            <a:off x="126347" y="4313036"/>
            <a:ext cx="3913969" cy="57858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36628-3B63-4658-8B4F-7E9289576E8D}"/>
              </a:ext>
            </a:extLst>
          </p:cNvPr>
          <p:cNvSpPr/>
          <p:nvPr/>
        </p:nvSpPr>
        <p:spPr>
          <a:xfrm>
            <a:off x="126348" y="2781538"/>
            <a:ext cx="3913970" cy="73716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24DDBF-7539-45D9-82E2-35F3BC7E1FBA}"/>
              </a:ext>
            </a:extLst>
          </p:cNvPr>
          <p:cNvSpPr/>
          <p:nvPr/>
        </p:nvSpPr>
        <p:spPr>
          <a:xfrm>
            <a:off x="126348" y="3710125"/>
            <a:ext cx="3913970" cy="41653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080C2D-3AAE-43DF-9DE0-FEB52DA13D76}"/>
              </a:ext>
            </a:extLst>
          </p:cNvPr>
          <p:cNvSpPr/>
          <p:nvPr/>
        </p:nvSpPr>
        <p:spPr>
          <a:xfrm>
            <a:off x="132647" y="3519043"/>
            <a:ext cx="1557256" cy="196335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0706B2-CC08-4B54-9956-0AF1833357CE}"/>
              </a:ext>
            </a:extLst>
          </p:cNvPr>
          <p:cNvSpPr/>
          <p:nvPr/>
        </p:nvSpPr>
        <p:spPr>
          <a:xfrm>
            <a:off x="126348" y="4126663"/>
            <a:ext cx="1274189" cy="19108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DF243-5ED7-4EBC-88F1-608C1FB2ED83}"/>
              </a:ext>
            </a:extLst>
          </p:cNvPr>
          <p:cNvSpPr/>
          <p:nvPr/>
        </p:nvSpPr>
        <p:spPr>
          <a:xfrm>
            <a:off x="1590921" y="3530279"/>
            <a:ext cx="2449397" cy="18896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26B9A-697B-4F3F-9CFC-E96B01448B0F}"/>
              </a:ext>
            </a:extLst>
          </p:cNvPr>
          <p:cNvSpPr/>
          <p:nvPr/>
        </p:nvSpPr>
        <p:spPr>
          <a:xfrm>
            <a:off x="1400537" y="4121870"/>
            <a:ext cx="2639777" cy="19108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116141" y="3623042"/>
            <a:ext cx="597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2571C-5EBC-4FDC-B47A-5362C204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D8F1D7-AE69-4E57-B003-853C4DE83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1ABA9-CA00-4B64-9666-7F9EA086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CE9340-1426-4C98-89D0-C46C31F73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11C00E-66E2-4CF6-9D50-37967C0ED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ECD567-04AF-4B79-B14C-C2AFCEB22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90" y="2091067"/>
            <a:ext cx="901220" cy="901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7CA190-E9CD-4ED7-83B5-B3DF43498065}"/>
              </a:ext>
            </a:extLst>
          </p:cNvPr>
          <p:cNvSpPr txBox="1"/>
          <p:nvPr/>
        </p:nvSpPr>
        <p:spPr>
          <a:xfrm>
            <a:off x="4051200" y="4295356"/>
            <a:ext cx="4919155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Augmentation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More Qualitative Results of Cuboid Room Layout Reconstruction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5.3 More Qualitative Results of Non-Cuboid Room Layout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0785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2571C-5EBC-4FDC-B47A-5362C204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D8F1D7-AE69-4E57-B003-853C4DE8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1ABA9-CA00-4B64-9666-7F9EA086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CE9340-1426-4C98-89D0-C46C31F73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11C00E-66E2-4CF6-9D50-37967C0ED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Pano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Stretch Augmentation for Semantic Segmentation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23F6CE-833F-4290-8B34-C07F2322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15" y="1132048"/>
            <a:ext cx="8834223" cy="27093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EBFA64-6D1D-4BE9-AC8A-FB72057209FF}"/>
              </a:ext>
            </a:extLst>
          </p:cNvPr>
          <p:cNvSpPr txBox="1"/>
          <p:nvPr/>
        </p:nvSpPr>
        <p:spPr>
          <a:xfrm>
            <a:off x="369788" y="4179918"/>
            <a:ext cx="10024278" cy="227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의미론적 세분화 작업에 대해 제안된 </a:t>
            </a:r>
            <a:r>
              <a:rPr lang="en-US" altLang="ko-KR" sz="12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Stretch Augmentation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잠재적 이점을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Stanford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2D3D[1]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벤치마크를 교육하고 테스트한다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subsampled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gnsufs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세트에 대해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PSPNet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교육하고 전체 테스트 세트에 대해 테스트한다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요약되어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표준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메트릭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mIoU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Strench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Augmentation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의미론적 분할 작업에 미치는 영향을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새로운 증강 기법이 의미론적 세분화와 같은 다른 작업에 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데이터 부족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문제를 완화할 수 있는 잠재력을 가지고 있음을 의미한다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82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5.1 More Qualitative Results of Cuboid Room Layout Reconstruction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6ABEDC-1B70-4917-8D63-93DE4DC3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" y="1045180"/>
            <a:ext cx="5616471" cy="44603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24A2F3-D5FF-4FC2-8F4D-71A88B16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81" y="1045180"/>
            <a:ext cx="6105770" cy="4460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0298DB-FDCE-424B-ACA9-F4EBB84A2E06}"/>
              </a:ext>
            </a:extLst>
          </p:cNvPr>
          <p:cNvSpPr txBox="1"/>
          <p:nvPr/>
        </p:nvSpPr>
        <p:spPr>
          <a:xfrm>
            <a:off x="126348" y="5560232"/>
            <a:ext cx="59339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9: </a:t>
            </a: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[32]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대한 직육면체 레이아웃 추정의 정성적 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번째부터 네 번째 행까지의 결과는 가장 좋은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모서리 오차를 가진 결과를 구성하는 네 개의 그룹에서 별도로 추출하고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나쁜 모서리 오차를 가진 네 개의 결과는 마지막 행에 표시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 배치다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D7DE8-B32D-4F1C-873B-54A6E7262188}"/>
              </a:ext>
            </a:extLst>
          </p:cNvPr>
          <p:cNvSpPr txBox="1"/>
          <p:nvPr/>
        </p:nvSpPr>
        <p:spPr>
          <a:xfrm>
            <a:off x="5971581" y="5505538"/>
            <a:ext cx="609407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10: Stanford 2D-3D[1]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추정의 정성적 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번째부터 네 번째 행까지의 결과는 가장 좋은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모서리 오차를 가진 결과를 구성하는 네 개의 그룹에서 별도로 추출하고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나쁜 모서리 오차를 가진 네 개의 결과는 마지막 행에 표시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 배치다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42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5.3 More Qualitative Results of Non-Cuboid Room Layout Reconstruction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A9BEAC-8993-4544-8508-39D50DAB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79" y="1385706"/>
            <a:ext cx="6819900" cy="3600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06498F-4114-4E0B-A576-44B144394DCA}"/>
              </a:ext>
            </a:extLst>
          </p:cNvPr>
          <p:cNvSpPr txBox="1"/>
          <p:nvPr/>
        </p:nvSpPr>
        <p:spPr>
          <a:xfrm>
            <a:off x="1450473" y="5589460"/>
            <a:ext cx="7600930" cy="33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원래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ground truth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자료 주석입니다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파란색 선은 우리 모델에 의해 추정된 방 배치입니다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37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5E6F6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5E6F64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AD7DED-5C47-4B59-8E29-E5D975D6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8E3024-6A40-4CF9-9186-7B01058C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46A2A4-4E00-4A6B-A8E9-917C50D5D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6F7186B-3153-45FD-AFFF-C94FB0C69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14A0E9-FB04-4897-9A25-2801DDD6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75A70A-B1F5-418D-B054-714EA383B4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A796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E99AC-4105-42B8-87E6-CF0D8E803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CAE4B3-9D61-4F23-A391-A6B13E29D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60D565-4FDA-41D7-848F-6760F5864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410F5C-D89A-49BC-B97F-3EFADCE8F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5EDB182-7223-4810-ACD2-404A17795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714683-A93E-4F2A-BF4C-50728126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24084"/>
            <a:ext cx="4262025" cy="4385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20DAD-7AFD-4B0F-9E48-139E83931105}"/>
              </a:ext>
            </a:extLst>
          </p:cNvPr>
          <p:cNvSpPr txBox="1"/>
          <p:nvPr/>
        </p:nvSpPr>
        <p:spPr>
          <a:xfrm>
            <a:off x="4687748" y="1232366"/>
            <a:ext cx="7102265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 이미지에서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레이아웃을 추정하는 문제에 대한 새로운 접근 방식을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이미지 컬럼에서 바닥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벽과 천장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벽의 경계 위치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경계의 존재를 인코딩하는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벡터로 룸 레이아웃을 나타낸다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예측을 위해 훈련된 제안된 네트워크인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접근 방식을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예측에서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레이아웃을 복구하기 위해 설계된 후처리 절차는 낮은 계산 비용으로 룸 모양을 자동으로 추론할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이미지의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20ms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미만이 소요되지만 이전 작업은 수십 초가 필요할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파노라마 데이터를 다양화하고 다른 파노라마 관련 학습 작업에 적용할 수 있는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사용할 수 있는 제한된 데이터 때문에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미세 조정을 위해 현재 데이터 세트에서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일반 레이아웃에 레이블을 다시 붙인다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정성적 결과와 교차 검증을 통해 일반 레이아웃에서 우수한 성능을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394BE-D801-48C0-9F6D-E5F3A1111D8E}"/>
              </a:ext>
            </a:extLst>
          </p:cNvPr>
          <p:cNvSpPr/>
          <p:nvPr/>
        </p:nvSpPr>
        <p:spPr>
          <a:xfrm>
            <a:off x="378251" y="2453834"/>
            <a:ext cx="4309497" cy="1009891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E4283-D735-42C6-A243-8B1D940C6A2E}"/>
              </a:ext>
            </a:extLst>
          </p:cNvPr>
          <p:cNvSpPr/>
          <p:nvPr/>
        </p:nvSpPr>
        <p:spPr>
          <a:xfrm>
            <a:off x="4016415" y="2211954"/>
            <a:ext cx="671332" cy="24477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8D147A-CCF8-4E78-B0C1-56A97E110BC4}"/>
              </a:ext>
            </a:extLst>
          </p:cNvPr>
          <p:cNvSpPr/>
          <p:nvPr/>
        </p:nvSpPr>
        <p:spPr>
          <a:xfrm>
            <a:off x="378251" y="3463726"/>
            <a:ext cx="4309497" cy="85363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121AAB-0005-49AD-91A5-DE04D7916223}"/>
              </a:ext>
            </a:extLst>
          </p:cNvPr>
          <p:cNvSpPr/>
          <p:nvPr/>
        </p:nvSpPr>
        <p:spPr>
          <a:xfrm>
            <a:off x="378251" y="4312565"/>
            <a:ext cx="1716767" cy="24786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687A1-8C13-4C2D-96B6-382CFAEA382A}"/>
              </a:ext>
            </a:extLst>
          </p:cNvPr>
          <p:cNvSpPr/>
          <p:nvPr/>
        </p:nvSpPr>
        <p:spPr>
          <a:xfrm>
            <a:off x="378252" y="4552772"/>
            <a:ext cx="4285760" cy="19053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96389-9529-4900-80AF-58B3A0DD0651}"/>
              </a:ext>
            </a:extLst>
          </p:cNvPr>
          <p:cNvSpPr/>
          <p:nvPr/>
        </p:nvSpPr>
        <p:spPr>
          <a:xfrm>
            <a:off x="378251" y="4731572"/>
            <a:ext cx="3638164" cy="19550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177F3F-22E2-42EC-A185-021000971380}"/>
              </a:ext>
            </a:extLst>
          </p:cNvPr>
          <p:cNvSpPr/>
          <p:nvPr/>
        </p:nvSpPr>
        <p:spPr>
          <a:xfrm>
            <a:off x="2118753" y="4312565"/>
            <a:ext cx="2545259" cy="25958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4C3F03-51AA-4760-8E67-306C2E78D13C}"/>
              </a:ext>
            </a:extLst>
          </p:cNvPr>
          <p:cNvGrpSpPr/>
          <p:nvPr/>
        </p:nvGrpSpPr>
        <p:grpSpPr>
          <a:xfrm>
            <a:off x="392751" y="1344678"/>
            <a:ext cx="3690766" cy="4380559"/>
            <a:chOff x="3170678" y="321912"/>
            <a:chExt cx="4605337" cy="5208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6A8FCD-D9BB-4755-9A77-D749B3E02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679" y="321912"/>
              <a:ext cx="4600575" cy="9239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82ACFB-6630-4750-B2CA-FED0503A6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" b="28033"/>
            <a:stretch/>
          </p:blipFill>
          <p:spPr>
            <a:xfrm>
              <a:off x="3170678" y="1245837"/>
              <a:ext cx="4605337" cy="428431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0818FB-CED2-4E0B-BC88-220DD16FDBA2}"/>
              </a:ext>
            </a:extLst>
          </p:cNvPr>
          <p:cNvSpPr txBox="1"/>
          <p:nvPr/>
        </p:nvSpPr>
        <p:spPr>
          <a:xfrm>
            <a:off x="4209375" y="1307230"/>
            <a:ext cx="7798220" cy="437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작업의 목표는 파노라마 이미지에서 룸 레이아웃을 예측하는 것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대부분의 최첨단 방법은 모델이 이미지의 다른 단서로부터 학습할 수 있도록 더 효과적인 심층 네트워크 아키텍처를 채택함으로써 이 문제를 해결한다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실내 구조에 대한 가정은 종종 심층 모델의 예측이 일반적인 경우에서 크게 벗어나지 않도록 솔루션 공간을 제한하기 위해 이루어진다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사후 처리 단계를 추가로 수행하여 예측을 구체화할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훈련을 위해 주석이 달린 레이아웃이 있는 다수의 이미지를 감안할 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최첨단 방법은 테스트 데이터에서 좋은 결과를 얻을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파노라마 이미지를 위한 고품질 룸 레이아웃 주석을 획득하는 것은 많은 노력이 필요하다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특히 잘 꾸며진 방의 경우 벽 경계 위치에 대한 모호성으로 인해 다른 사람들이 수행한 주석이 일관되지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현재 사용 가능한 데이터 세트에는 복잡한 룸 레이아웃의 이미지가 더 포함되어 있지 않다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복잡한 레이아웃에 대한 주석은 직육면체 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 레이아웃으로 근사할 수 있으며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및 테스트를 위해 훨씬 더 애매한 내용을 제공한다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3CED2D-57D9-4A1E-8B04-06E94098DD8E}"/>
              </a:ext>
            </a:extLst>
          </p:cNvPr>
          <p:cNvSpPr/>
          <p:nvPr/>
        </p:nvSpPr>
        <p:spPr>
          <a:xfrm>
            <a:off x="388937" y="1711582"/>
            <a:ext cx="3700000" cy="21599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19BDB1-F959-494C-AD82-A4BB6FE4D1D9}"/>
              </a:ext>
            </a:extLst>
          </p:cNvPr>
          <p:cNvSpPr/>
          <p:nvPr/>
        </p:nvSpPr>
        <p:spPr>
          <a:xfrm>
            <a:off x="392750" y="1927582"/>
            <a:ext cx="1303047" cy="19419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7E709-BAA1-4910-89FC-FCE364613BB9}"/>
              </a:ext>
            </a:extLst>
          </p:cNvPr>
          <p:cNvSpPr/>
          <p:nvPr/>
        </p:nvSpPr>
        <p:spPr>
          <a:xfrm>
            <a:off x="2095018" y="3088572"/>
            <a:ext cx="1984684" cy="2102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9065E-1126-403F-A1FD-536668F17D98}"/>
              </a:ext>
            </a:extLst>
          </p:cNvPr>
          <p:cNvSpPr/>
          <p:nvPr/>
        </p:nvSpPr>
        <p:spPr>
          <a:xfrm>
            <a:off x="401987" y="3302235"/>
            <a:ext cx="2688454" cy="2102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ACD5F4-1597-4E36-BC0B-1898C076AEEC}"/>
              </a:ext>
            </a:extLst>
          </p:cNvPr>
          <p:cNvSpPr/>
          <p:nvPr/>
        </p:nvSpPr>
        <p:spPr>
          <a:xfrm>
            <a:off x="378251" y="4050179"/>
            <a:ext cx="3700000" cy="94745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1D957F-CAFE-42FA-8D10-276AB3CAB543}"/>
              </a:ext>
            </a:extLst>
          </p:cNvPr>
          <p:cNvSpPr/>
          <p:nvPr/>
        </p:nvSpPr>
        <p:spPr>
          <a:xfrm>
            <a:off x="388937" y="4997633"/>
            <a:ext cx="513888" cy="24312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08099B-C80C-47EE-8746-724A507249E1}"/>
              </a:ext>
            </a:extLst>
          </p:cNvPr>
          <p:cNvSpPr/>
          <p:nvPr/>
        </p:nvSpPr>
        <p:spPr>
          <a:xfrm>
            <a:off x="743897" y="3843097"/>
            <a:ext cx="3334354" cy="21021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9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27D6E2-35E8-4E53-849E-28FEB31E5A30}"/>
              </a:ext>
            </a:extLst>
          </p:cNvPr>
          <p:cNvGrpSpPr/>
          <p:nvPr/>
        </p:nvGrpSpPr>
        <p:grpSpPr>
          <a:xfrm>
            <a:off x="401987" y="1192773"/>
            <a:ext cx="4046799" cy="5268002"/>
            <a:chOff x="1485900" y="1180618"/>
            <a:chExt cx="4610100" cy="610235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D2D2ED-7C4E-4902-B2EA-508E55D61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700"/>
            <a:stretch/>
          </p:blipFill>
          <p:spPr>
            <a:xfrm>
              <a:off x="1485900" y="1180618"/>
              <a:ext cx="4610100" cy="16847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45C77B-850D-4AD2-AA42-E632CD0A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865366"/>
              <a:ext cx="4610100" cy="441761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EE26F-718E-4CFC-A78C-531F78430A54}"/>
              </a:ext>
            </a:extLst>
          </p:cNvPr>
          <p:cNvSpPr txBox="1"/>
          <p:nvPr/>
        </p:nvSpPr>
        <p:spPr>
          <a:xfrm>
            <a:off x="4606057" y="1054752"/>
            <a:ext cx="7363056" cy="53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최첨단 방법 개선을 위해 두 가지 중요하며 상관관계가 있는 문제를 추가로 다룰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 번째 문제는 정확한 주석을 가진 더 많은 교육 및 검증 데이터가 부족하다는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두 번째 문제는 훈련을 위한 주석이 달린 데이터가 더 없으면 심층 네트워크가 너무 클 수 없으며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그렇지 않으면 과적합으로 인해 테스트 정확도가 낮을 수 있다는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정교한 모델을 교육하기 위해 더 많은 데이터를 수집하는 것은 실제로 유익하고 실행 가능하지만 성능을 개선할 수 있는 보다 효율적인 방법 또한 환영할 만하다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문제를 더 잘 이해하고 도메인 지식을 잘 활용하면 주석이 달린 데이터를 훨씬 더 많이 확보하거나 더 큰 심층 네트워크를 사용하지 않고도 성능을 향상시킬 수 있다고 주장한다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훈련을 위해 더 많은 데이터를 생성하기 위한 딥 러닝의 일반적인 절차다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분류 또는 객체 감지를 위한 무작위 자르기 또는 휘도 변경과 같은 표준 데이터 증강 휴리스틱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(Data augmentation heuristics)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배치 예측에 효과적이지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생각은 기본 기하학적 제약을 고려하고 심층 네트워크를 예측하는 훈련을 위한 더 나은 데이터 확대 메커니즘을 설계하는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반면에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 복잡성을 증가시키는 대신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제약 조건에 관한 콤팩트한 표현을 고안하여 모델을 향상시키는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중복된 자유도를 제거하고 모델이 레이아웃 예측을 위한 중요한 속성을 학습하는 데 더 집중하도록 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D54F4-8169-42CE-A95A-85C1429DCBC7}"/>
              </a:ext>
            </a:extLst>
          </p:cNvPr>
          <p:cNvSpPr/>
          <p:nvPr/>
        </p:nvSpPr>
        <p:spPr>
          <a:xfrm>
            <a:off x="401987" y="4271058"/>
            <a:ext cx="4046799" cy="39353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EBBAE3-59AB-4E00-93A1-144FEEB1FFC8}"/>
              </a:ext>
            </a:extLst>
          </p:cNvPr>
          <p:cNvSpPr/>
          <p:nvPr/>
        </p:nvSpPr>
        <p:spPr>
          <a:xfrm>
            <a:off x="401987" y="4664598"/>
            <a:ext cx="1530985" cy="23149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B23ACB-EE0E-4B10-8B63-1A00A8C367FC}"/>
              </a:ext>
            </a:extLst>
          </p:cNvPr>
          <p:cNvSpPr/>
          <p:nvPr/>
        </p:nvSpPr>
        <p:spPr>
          <a:xfrm>
            <a:off x="1932972" y="4043696"/>
            <a:ext cx="2515814" cy="22736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53396-5312-4952-B93A-88D51BF4B6D0}"/>
              </a:ext>
            </a:extLst>
          </p:cNvPr>
          <p:cNvSpPr/>
          <p:nvPr/>
        </p:nvSpPr>
        <p:spPr>
          <a:xfrm>
            <a:off x="401987" y="1228382"/>
            <a:ext cx="4046799" cy="11793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149FB3-A715-4D7A-A0B6-39BFBB4F1CA5}"/>
              </a:ext>
            </a:extLst>
          </p:cNvPr>
          <p:cNvSpPr/>
          <p:nvPr/>
        </p:nvSpPr>
        <p:spPr>
          <a:xfrm>
            <a:off x="401988" y="2407762"/>
            <a:ext cx="523988" cy="1791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5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8BFE8A-BED1-4A0A-A706-75616293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103494"/>
            <a:ext cx="3520712" cy="516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2CC2C-E578-4C9E-9209-6D9BDC78A8DC}"/>
              </a:ext>
            </a:extLst>
          </p:cNvPr>
          <p:cNvSpPr txBox="1"/>
          <p:nvPr/>
        </p:nvSpPr>
        <p:spPr>
          <a:xfrm>
            <a:off x="4352082" y="1530241"/>
            <a:ext cx="7435580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기여의 특징은 다음과 같다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장면을 위해 전체 룸 레이아웃을 인코딩하는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O(W)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표현을 소개한다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그러한 표현을 사용한 훈련을 통해 우리의 방법은 이전의 최첨단 결과를 능가할 수 있지만 더 적은 매개 변수와 더 적은 계산 시간이 필요하다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훈련 중에 파노라마 이미지를 즉시 생성하고 실험의 모든 설정에서 정확도를 향상시키는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이라는 데이터 확대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(Data augmentation)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메커니즘을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확대 메커니즘은 또한 파노라마에서 직접 작동하는 다른 작업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활성화할 수 있는 잠재력을 가지고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배치 예측 작업에서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활용하는 것이 정확도 향상에 도움이 된다는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룸 레이아웃의 장거리 기하학적 패턴을 캡처할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• 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표현과 효율적인 후처리 절차로 인해 모델의 계산 비용이 매우 낮으며 모델을 쉽게 확장하여 직육면체 또는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 이외의 레이아웃으로 복잡한 장면을 처리할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BA796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2B6014-29F5-451B-BDAB-A4B2D01AE69D}"/>
              </a:ext>
            </a:extLst>
          </p:cNvPr>
          <p:cNvSpPr/>
          <p:nvPr/>
        </p:nvSpPr>
        <p:spPr>
          <a:xfrm>
            <a:off x="846513" y="1402553"/>
            <a:ext cx="3269512" cy="180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4D78E-A9C1-4D71-B61F-6BBA77FE8A20}"/>
              </a:ext>
            </a:extLst>
          </p:cNvPr>
          <p:cNvSpPr/>
          <p:nvPr/>
        </p:nvSpPr>
        <p:spPr>
          <a:xfrm>
            <a:off x="846513" y="1584259"/>
            <a:ext cx="2822662" cy="180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E92F71-A0F2-4A12-BB40-8566F264DDA2}"/>
              </a:ext>
            </a:extLst>
          </p:cNvPr>
          <p:cNvSpPr/>
          <p:nvPr/>
        </p:nvSpPr>
        <p:spPr>
          <a:xfrm>
            <a:off x="846513" y="2446203"/>
            <a:ext cx="3269512" cy="69053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FA6EB-377F-47B5-A83F-04890545A377}"/>
              </a:ext>
            </a:extLst>
          </p:cNvPr>
          <p:cNvSpPr/>
          <p:nvPr/>
        </p:nvSpPr>
        <p:spPr>
          <a:xfrm>
            <a:off x="846513" y="3139721"/>
            <a:ext cx="484576" cy="17063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5B6C7-8A1A-4B8B-938D-5E38D5AB5D7F}"/>
              </a:ext>
            </a:extLst>
          </p:cNvPr>
          <p:cNvSpPr/>
          <p:nvPr/>
        </p:nvSpPr>
        <p:spPr>
          <a:xfrm>
            <a:off x="869662" y="4000389"/>
            <a:ext cx="3246361" cy="170638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65E7FE-12A2-4ED2-904B-A72750409864}"/>
              </a:ext>
            </a:extLst>
          </p:cNvPr>
          <p:cNvSpPr/>
          <p:nvPr/>
        </p:nvSpPr>
        <p:spPr>
          <a:xfrm>
            <a:off x="869662" y="4171027"/>
            <a:ext cx="2799513" cy="170638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E66E6-D65C-4184-AA3A-00C77F79BB7C}"/>
              </a:ext>
            </a:extLst>
          </p:cNvPr>
          <p:cNvSpPr/>
          <p:nvPr/>
        </p:nvSpPr>
        <p:spPr>
          <a:xfrm>
            <a:off x="869662" y="4831552"/>
            <a:ext cx="3246361" cy="86319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1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FDE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3F2C1-05F0-46B9-A0DE-9AEA7DBB10E3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FF1F9C-3D0B-4EE8-B697-763DDD66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CD9E31-D00A-4734-BDB6-57014E7A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51A9117-7DA7-4D1C-93C3-8450A37F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C0EDDC-7E42-4642-B736-C5E1A6EB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B53A35-30BE-4929-AE82-919028453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B6F9675-F078-4366-91CD-38B300C24293}"/>
              </a:ext>
            </a:extLst>
          </p:cNvPr>
          <p:cNvGrpSpPr/>
          <p:nvPr/>
        </p:nvGrpSpPr>
        <p:grpSpPr>
          <a:xfrm>
            <a:off x="293224" y="1321060"/>
            <a:ext cx="3959003" cy="4813803"/>
            <a:chOff x="1087559" y="1343929"/>
            <a:chExt cx="4581525" cy="54677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FD85CD-1EBB-4C82-86B3-BD797D3A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343929"/>
              <a:ext cx="4581525" cy="1114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0664C19-F586-43B9-82E8-4AAEE27D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2392100"/>
              <a:ext cx="4581525" cy="441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C4EEC7-C580-4A58-ACB1-4E4EF56C507A}"/>
              </a:ext>
            </a:extLst>
          </p:cNvPr>
          <p:cNvSpPr txBox="1"/>
          <p:nvPr/>
        </p:nvSpPr>
        <p:spPr>
          <a:xfrm>
            <a:off x="4384468" y="1061141"/>
            <a:ext cx="7514308" cy="476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관련 작업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싱글 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추정은 지난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년 동안 활발한 연구 주제였다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분야에서는 많은 접근 방식이 개발되어 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그들 대부분은 방의 배치와 심지어 가구까지도 세 개의 주요 축에 맞춰져 있다는 맨해튼 세계의 가정을 이용한다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[3].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가정은 레이아웃 추정 문제에 제약을 가하며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가정에 기초하여 맨해튼 정렬 소멸점은 또한 이미지를 수정하고 레이아웃을 추론하기 위한 특징을 추출하는 데 사용될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[6]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이미지의 각 열에서 바닥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인식하도록 동적 베이지안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dynamic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Bayesian)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훈련시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킨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많은 접근 방식은 추출된 기하학적 단서를 기반으로 맨해튼 정렬 레이아웃을 검색한다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있는 동안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Orientation Map(OM)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가설을 시험한다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[12]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맥락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(GC)[14]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[10]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침대와 같은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객체와 함께 객실 배치를 추가로 추론한다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개선된 점수 함수 도입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[26, 27],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분기점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과의 레이아웃 가설 생성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객체와 레이아웃 사이의 상호작용 모델링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[5, 10, 35]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같은 이후 방법에서도 유사한 전략이 사용되었다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F3F00E-F547-466F-9C8B-3B9CA0DE251E}"/>
              </a:ext>
            </a:extLst>
          </p:cNvPr>
          <p:cNvSpPr/>
          <p:nvPr/>
        </p:nvSpPr>
        <p:spPr>
          <a:xfrm>
            <a:off x="293224" y="2879732"/>
            <a:ext cx="3959002" cy="54926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B4C5F-3E94-403D-B716-F5E6D98A80F7}"/>
              </a:ext>
            </a:extLst>
          </p:cNvPr>
          <p:cNvSpPr/>
          <p:nvPr/>
        </p:nvSpPr>
        <p:spPr>
          <a:xfrm>
            <a:off x="293224" y="3429000"/>
            <a:ext cx="1593449" cy="2517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686F82-6792-4218-B72A-D0CAED3F8FAC}"/>
              </a:ext>
            </a:extLst>
          </p:cNvPr>
          <p:cNvSpPr/>
          <p:nvPr/>
        </p:nvSpPr>
        <p:spPr>
          <a:xfrm>
            <a:off x="1351265" y="2627983"/>
            <a:ext cx="2900961" cy="2517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5326</Words>
  <Application>Microsoft Office PowerPoint</Application>
  <PresentationFormat>와이드스크린</PresentationFormat>
  <Paragraphs>156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123</cp:revision>
  <dcterms:created xsi:type="dcterms:W3CDTF">2018-05-11T05:28:48Z</dcterms:created>
  <dcterms:modified xsi:type="dcterms:W3CDTF">2021-10-11T03:57:51Z</dcterms:modified>
</cp:coreProperties>
</file>